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 id="2147483795" r:id="rId2"/>
  </p:sldMasterIdLst>
  <p:notesMasterIdLst>
    <p:notesMasterId r:id="rId119"/>
  </p:notesMasterIdLst>
  <p:sldIdLst>
    <p:sldId id="345" r:id="rId3"/>
    <p:sldId id="390" r:id="rId4"/>
    <p:sldId id="344" r:id="rId5"/>
    <p:sldId id="425" r:id="rId6"/>
    <p:sldId id="363" r:id="rId7"/>
    <p:sldId id="364" r:id="rId8"/>
    <p:sldId id="337" r:id="rId9"/>
    <p:sldId id="365" r:id="rId10"/>
    <p:sldId id="367" r:id="rId11"/>
    <p:sldId id="347" r:id="rId12"/>
    <p:sldId id="346" r:id="rId13"/>
    <p:sldId id="348" r:id="rId14"/>
    <p:sldId id="305" r:id="rId15"/>
    <p:sldId id="306" r:id="rId16"/>
    <p:sldId id="329" r:id="rId17"/>
    <p:sldId id="403" r:id="rId18"/>
    <p:sldId id="402" r:id="rId19"/>
    <p:sldId id="316" r:id="rId20"/>
    <p:sldId id="313" r:id="rId21"/>
    <p:sldId id="322" r:id="rId22"/>
    <p:sldId id="268" r:id="rId23"/>
    <p:sldId id="320" r:id="rId24"/>
    <p:sldId id="324" r:id="rId25"/>
    <p:sldId id="360" r:id="rId26"/>
    <p:sldId id="370" r:id="rId27"/>
    <p:sldId id="362" r:id="rId28"/>
    <p:sldId id="325" r:id="rId29"/>
    <p:sldId id="326" r:id="rId30"/>
    <p:sldId id="369" r:id="rId31"/>
    <p:sldId id="361" r:id="rId32"/>
    <p:sldId id="328" r:id="rId33"/>
    <p:sldId id="331" r:id="rId34"/>
    <p:sldId id="332" r:id="rId35"/>
    <p:sldId id="393" r:id="rId36"/>
    <p:sldId id="398" r:id="rId37"/>
    <p:sldId id="399" r:id="rId38"/>
    <p:sldId id="450" r:id="rId39"/>
    <p:sldId id="357" r:id="rId40"/>
    <p:sldId id="386" r:id="rId41"/>
    <p:sldId id="387" r:id="rId42"/>
    <p:sldId id="388" r:id="rId43"/>
    <p:sldId id="389" r:id="rId44"/>
    <p:sldId id="352" r:id="rId45"/>
    <p:sldId id="298" r:id="rId46"/>
    <p:sldId id="353" r:id="rId47"/>
    <p:sldId id="354" r:id="rId48"/>
    <p:sldId id="355" r:id="rId49"/>
    <p:sldId id="356" r:id="rId50"/>
    <p:sldId id="358" r:id="rId51"/>
    <p:sldId id="359" r:id="rId52"/>
    <p:sldId id="404" r:id="rId53"/>
    <p:sldId id="405" r:id="rId54"/>
    <p:sldId id="406" r:id="rId55"/>
    <p:sldId id="407" r:id="rId56"/>
    <p:sldId id="408" r:id="rId57"/>
    <p:sldId id="409" r:id="rId58"/>
    <p:sldId id="410" r:id="rId59"/>
    <p:sldId id="380" r:id="rId60"/>
    <p:sldId id="411" r:id="rId61"/>
    <p:sldId id="366" r:id="rId62"/>
    <p:sldId id="412" r:id="rId63"/>
    <p:sldId id="413" r:id="rId64"/>
    <p:sldId id="414" r:id="rId65"/>
    <p:sldId id="415" r:id="rId66"/>
    <p:sldId id="416" r:id="rId67"/>
    <p:sldId id="417" r:id="rId68"/>
    <p:sldId id="418" r:id="rId69"/>
    <p:sldId id="374" r:id="rId70"/>
    <p:sldId id="419" r:id="rId71"/>
    <p:sldId id="376" r:id="rId72"/>
    <p:sldId id="420" r:id="rId73"/>
    <p:sldId id="421" r:id="rId74"/>
    <p:sldId id="422" r:id="rId75"/>
    <p:sldId id="423" r:id="rId76"/>
    <p:sldId id="424" r:id="rId77"/>
    <p:sldId id="314" r:id="rId78"/>
    <p:sldId id="396" r:id="rId79"/>
    <p:sldId id="343" r:id="rId80"/>
    <p:sldId id="312" r:id="rId81"/>
    <p:sldId id="368" r:id="rId82"/>
    <p:sldId id="371" r:id="rId83"/>
    <p:sldId id="372" r:id="rId84"/>
    <p:sldId id="448" r:id="rId85"/>
    <p:sldId id="449" r:id="rId86"/>
    <p:sldId id="429" r:id="rId87"/>
    <p:sldId id="431" r:id="rId88"/>
    <p:sldId id="384" r:id="rId89"/>
    <p:sldId id="377" r:id="rId90"/>
    <p:sldId id="381" r:id="rId91"/>
    <p:sldId id="382" r:id="rId92"/>
    <p:sldId id="379" r:id="rId93"/>
    <p:sldId id="373" r:id="rId94"/>
    <p:sldId id="434" r:id="rId95"/>
    <p:sldId id="438" r:id="rId96"/>
    <p:sldId id="436" r:id="rId97"/>
    <p:sldId id="437" r:id="rId98"/>
    <p:sldId id="439" r:id="rId99"/>
    <p:sldId id="442" r:id="rId100"/>
    <p:sldId id="430" r:id="rId101"/>
    <p:sldId id="451" r:id="rId102"/>
    <p:sldId id="435" r:id="rId103"/>
    <p:sldId id="441" r:id="rId104"/>
    <p:sldId id="440" r:id="rId105"/>
    <p:sldId id="383" r:id="rId106"/>
    <p:sldId id="428" r:id="rId107"/>
    <p:sldId id="443" r:id="rId108"/>
    <p:sldId id="446" r:id="rId109"/>
    <p:sldId id="445" r:id="rId110"/>
    <p:sldId id="447" r:id="rId111"/>
    <p:sldId id="385" r:id="rId112"/>
    <p:sldId id="426" r:id="rId113"/>
    <p:sldId id="378" r:id="rId114"/>
    <p:sldId id="394" r:id="rId115"/>
    <p:sldId id="395" r:id="rId116"/>
    <p:sldId id="375" r:id="rId117"/>
    <p:sldId id="336"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423"/>
    <a:srgbClr val="EEBD20"/>
    <a:srgbClr val="FFDE1F"/>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CEEE3-B332-D140-28D5-BF170344B4B2}" v="217" dt="2025-04-15T22:48:17.056"/>
    <p1510:client id="{74BD3C45-0E1F-A00D-A702-ED921B1B1185}" v="8650" dt="2025-04-15T22:44:53.350"/>
    <p1510:client id="{9400687F-3DD7-40E9-2F1D-9D42A65E3DBC}" v="50" dt="2025-04-16T13:00:36.291"/>
    <p1510:client id="{C7C6B87E-B12D-48E3-C0FB-1D72C3136E95}" v="3572" dt="2025-04-14T18:57:32.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16"/>
        <p:guide orient="horz" pos="216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microsoft.com/office/2015/10/relationships/revisionInfo" Target="revisionInfo.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42_3B62BE20.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asky\source\NG-ICDesign\Evan_Kasky\MIPS_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asky\source\NG-ICDesign\Evan_Kasky\MIPS_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57_177BCA7C.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Pipeline Latency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RAPID-X</c:v>
                </c:pt>
              </c:strCache>
            </c:strRef>
          </c:tx>
          <c:spPr>
            <a:solidFill>
              <a:schemeClr val="accent1"/>
            </a:solidFill>
            <a:ln>
              <a:noFill/>
            </a:ln>
            <a:effectLst/>
          </c:spPr>
          <c:invertIfNegative val="0"/>
          <c:cat>
            <c:strRef>
              <c:f>Sheet1!$A$2</c:f>
              <c:strCache>
                <c:ptCount val="1"/>
                <c:pt idx="0">
                  <c:v>Cycles</c:v>
                </c:pt>
              </c:strCache>
            </c:strRef>
          </c:cat>
          <c:val>
            <c:numRef>
              <c:f>Sheet1!$B$2</c:f>
              <c:numCache>
                <c:formatCode>General</c:formatCode>
                <c:ptCount val="1"/>
                <c:pt idx="0">
                  <c:v>3</c:v>
                </c:pt>
              </c:numCache>
            </c:numRef>
          </c:val>
          <c:extLst>
            <c:ext xmlns:c16="http://schemas.microsoft.com/office/drawing/2014/chart" uri="{C3380CC4-5D6E-409C-BE32-E72D297353CC}">
              <c16:uniqueId val="{00000000-02C5-464A-98C0-75A5BBD16EFA}"/>
            </c:ext>
          </c:extLst>
        </c:ser>
        <c:ser>
          <c:idx val="1"/>
          <c:order val="1"/>
          <c:tx>
            <c:strRef>
              <c:f>Sheet1!$C$1</c:f>
              <c:strCache>
                <c:ptCount val="1"/>
                <c:pt idx="0">
                  <c:v>RAPID</c:v>
                </c:pt>
              </c:strCache>
            </c:strRef>
          </c:tx>
          <c:spPr>
            <a:solidFill>
              <a:schemeClr val="accent2"/>
            </a:solidFill>
            <a:ln>
              <a:noFill/>
            </a:ln>
            <a:effectLst/>
          </c:spPr>
          <c:invertIfNegative val="0"/>
          <c:cat>
            <c:strRef>
              <c:f>Sheet1!$A$2</c:f>
              <c:strCache>
                <c:ptCount val="1"/>
                <c:pt idx="0">
                  <c:v>Cycles</c:v>
                </c:pt>
              </c:strCache>
            </c:strRef>
          </c:cat>
          <c:val>
            <c:numRef>
              <c:f>Sheet1!$C$2</c:f>
              <c:numCache>
                <c:formatCode>General</c:formatCode>
                <c:ptCount val="1"/>
                <c:pt idx="0">
                  <c:v>12</c:v>
                </c:pt>
              </c:numCache>
            </c:numRef>
          </c:val>
          <c:extLst>
            <c:ext xmlns:c16="http://schemas.microsoft.com/office/drawing/2014/chart" uri="{C3380CC4-5D6E-409C-BE32-E72D297353CC}">
              <c16:uniqueId val="{00000001-02C5-464A-98C0-75A5BBD16EFA}"/>
            </c:ext>
          </c:extLst>
        </c:ser>
        <c:dLbls>
          <c:showLegendKey val="0"/>
          <c:showVal val="0"/>
          <c:showCatName val="0"/>
          <c:showSerName val="0"/>
          <c:showPercent val="0"/>
          <c:showBubbleSize val="0"/>
        </c:dLbls>
        <c:gapWidth val="182"/>
        <c:axId val="1609252944"/>
        <c:axId val="1609256304"/>
      </c:barChart>
      <c:catAx>
        <c:axId val="160925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9256304"/>
        <c:crosses val="autoZero"/>
        <c:auto val="1"/>
        <c:lblAlgn val="ctr"/>
        <c:lblOffset val="100"/>
        <c:noMultiLvlLbl val="0"/>
      </c:catAx>
      <c:valAx>
        <c:axId val="16092563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925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Sheet1!$D$2</c:f>
              <c:strCache>
                <c:ptCount val="1"/>
                <c:pt idx="0">
                  <c:v>IPC</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Sheet1!$C$3:$C$13</c:f>
              <c:strCache>
                <c:ptCount val="11"/>
                <c:pt idx="0">
                  <c:v>Fibonacci</c:v>
                </c:pt>
                <c:pt idx="1">
                  <c:v>Matrix Mult</c:v>
                </c:pt>
                <c:pt idx="2">
                  <c:v>Sum of Array</c:v>
                </c:pt>
                <c:pt idx="3">
                  <c:v>Reverse Array</c:v>
                </c:pt>
                <c:pt idx="4">
                  <c:v>Bubble Sort</c:v>
                </c:pt>
                <c:pt idx="5">
                  <c:v>Factorial</c:v>
                </c:pt>
                <c:pt idx="6">
                  <c:v>GCD</c:v>
                </c:pt>
                <c:pt idx="7">
                  <c:v>Sum on Naturals</c:v>
                </c:pt>
                <c:pt idx="8">
                  <c:v>Selection Sort</c:v>
                </c:pt>
                <c:pt idx="9">
                  <c:v>Stack</c:v>
                </c:pt>
                <c:pt idx="10">
                  <c:v>Average</c:v>
                </c:pt>
              </c:strCache>
            </c:strRef>
          </c:cat>
          <c:val>
            <c:numRef>
              <c:f>Sheet1!$D$3:$D$13</c:f>
              <c:numCache>
                <c:formatCode>General</c:formatCode>
                <c:ptCount val="11"/>
                <c:pt idx="0">
                  <c:v>0.9</c:v>
                </c:pt>
                <c:pt idx="1">
                  <c:v>0.74</c:v>
                </c:pt>
                <c:pt idx="2">
                  <c:v>0.62</c:v>
                </c:pt>
                <c:pt idx="3">
                  <c:v>0.71</c:v>
                </c:pt>
                <c:pt idx="4">
                  <c:v>0.69</c:v>
                </c:pt>
                <c:pt idx="5">
                  <c:v>0.75</c:v>
                </c:pt>
                <c:pt idx="6">
                  <c:v>0.56999999999999995</c:v>
                </c:pt>
                <c:pt idx="7">
                  <c:v>0.84</c:v>
                </c:pt>
                <c:pt idx="8">
                  <c:v>0.75</c:v>
                </c:pt>
                <c:pt idx="9">
                  <c:v>0.62</c:v>
                </c:pt>
                <c:pt idx="10">
                  <c:v>0.71900000000000008</c:v>
                </c:pt>
              </c:numCache>
            </c:numRef>
          </c:val>
          <c:extLst>
            <c:ext xmlns:c16="http://schemas.microsoft.com/office/drawing/2014/chart" uri="{C3380CC4-5D6E-409C-BE32-E72D297353CC}">
              <c16:uniqueId val="{00000000-00D4-4E9A-91A3-DB63ED76DEB4}"/>
            </c:ext>
          </c:extLst>
        </c:ser>
        <c:dLbls>
          <c:dLblPos val="ctr"/>
          <c:showLegendKey val="0"/>
          <c:showVal val="1"/>
          <c:showCatName val="0"/>
          <c:showSerName val="0"/>
          <c:showPercent val="0"/>
          <c:showBubbleSize val="0"/>
        </c:dLbls>
        <c:gapWidth val="79"/>
        <c:overlap val="100"/>
        <c:axId val="1873731823"/>
        <c:axId val="1873748623"/>
      </c:barChart>
      <c:catAx>
        <c:axId val="1873731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873748623"/>
        <c:crosses val="autoZero"/>
        <c:auto val="1"/>
        <c:lblAlgn val="ctr"/>
        <c:lblOffset val="100"/>
        <c:noMultiLvlLbl val="0"/>
      </c:catAx>
      <c:valAx>
        <c:axId val="1873748623"/>
        <c:scaling>
          <c:orientation val="minMax"/>
        </c:scaling>
        <c:delete val="1"/>
        <c:axPos val="b"/>
        <c:numFmt formatCode="General" sourceLinked="1"/>
        <c:majorTickMark val="none"/>
        <c:minorTickMark val="none"/>
        <c:tickLblPos val="nextTo"/>
        <c:crossAx val="1873731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Sheet1!$E$2</c:f>
              <c:strCache>
                <c:ptCount val="1"/>
                <c:pt idx="0">
                  <c:v>MIPS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Sheet1!$C$3:$C$13</c:f>
              <c:strCache>
                <c:ptCount val="11"/>
                <c:pt idx="0">
                  <c:v>Fibonacci</c:v>
                </c:pt>
                <c:pt idx="1">
                  <c:v>Matrix Mult</c:v>
                </c:pt>
                <c:pt idx="2">
                  <c:v>Sum of Array</c:v>
                </c:pt>
                <c:pt idx="3">
                  <c:v>Reverse Array</c:v>
                </c:pt>
                <c:pt idx="4">
                  <c:v>Bubble Sort</c:v>
                </c:pt>
                <c:pt idx="5">
                  <c:v>Factorial</c:v>
                </c:pt>
                <c:pt idx="6">
                  <c:v>GCD</c:v>
                </c:pt>
                <c:pt idx="7">
                  <c:v>Sum on Naturals</c:v>
                </c:pt>
                <c:pt idx="8">
                  <c:v>Selection Sort</c:v>
                </c:pt>
                <c:pt idx="9">
                  <c:v>Stack</c:v>
                </c:pt>
                <c:pt idx="10">
                  <c:v>Average</c:v>
                </c:pt>
              </c:strCache>
            </c:strRef>
          </c:cat>
          <c:val>
            <c:numRef>
              <c:f>Sheet1!$E$3:$E$13</c:f>
              <c:numCache>
                <c:formatCode>General</c:formatCode>
                <c:ptCount val="11"/>
                <c:pt idx="0">
                  <c:v>89.81</c:v>
                </c:pt>
                <c:pt idx="1">
                  <c:v>73.62</c:v>
                </c:pt>
                <c:pt idx="2">
                  <c:v>62.43</c:v>
                </c:pt>
                <c:pt idx="3">
                  <c:v>70.900000000000006</c:v>
                </c:pt>
                <c:pt idx="4">
                  <c:v>69.38</c:v>
                </c:pt>
                <c:pt idx="5">
                  <c:v>74.540000000000006</c:v>
                </c:pt>
                <c:pt idx="6">
                  <c:v>56.9</c:v>
                </c:pt>
                <c:pt idx="7">
                  <c:v>81.12</c:v>
                </c:pt>
                <c:pt idx="8">
                  <c:v>74.510000000000005</c:v>
                </c:pt>
                <c:pt idx="9">
                  <c:v>62.14</c:v>
                </c:pt>
                <c:pt idx="10">
                  <c:v>71.534999999999997</c:v>
                </c:pt>
              </c:numCache>
            </c:numRef>
          </c:val>
          <c:extLst>
            <c:ext xmlns:c16="http://schemas.microsoft.com/office/drawing/2014/chart" uri="{C3380CC4-5D6E-409C-BE32-E72D297353CC}">
              <c16:uniqueId val="{00000000-9975-4BF9-BEF5-CA9786C7F5F4}"/>
            </c:ext>
          </c:extLst>
        </c:ser>
        <c:dLbls>
          <c:dLblPos val="ctr"/>
          <c:showLegendKey val="0"/>
          <c:showVal val="1"/>
          <c:showCatName val="0"/>
          <c:showSerName val="0"/>
          <c:showPercent val="0"/>
          <c:showBubbleSize val="0"/>
        </c:dLbls>
        <c:gapWidth val="79"/>
        <c:overlap val="100"/>
        <c:axId val="1873734703"/>
        <c:axId val="1873751503"/>
      </c:barChart>
      <c:catAx>
        <c:axId val="1873734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873751503"/>
        <c:crosses val="autoZero"/>
        <c:auto val="1"/>
        <c:lblAlgn val="ctr"/>
        <c:lblOffset val="100"/>
        <c:noMultiLvlLbl val="0"/>
      </c:catAx>
      <c:valAx>
        <c:axId val="1873751503"/>
        <c:scaling>
          <c:orientation val="minMax"/>
        </c:scaling>
        <c:delete val="1"/>
        <c:axPos val="b"/>
        <c:numFmt formatCode="General" sourceLinked="1"/>
        <c:majorTickMark val="none"/>
        <c:minorTickMark val="none"/>
        <c:tickLblPos val="nextTo"/>
        <c:crossAx val="1873734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IPC Uplift in Percent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RAPID-X</c:v>
                </c:pt>
              </c:strCache>
            </c:strRef>
          </c:tx>
          <c:spPr>
            <a:solidFill>
              <a:schemeClr val="accent1"/>
            </a:solidFill>
            <a:ln>
              <a:noFill/>
            </a:ln>
            <a:effectLst/>
          </c:spPr>
          <c:invertIfNegative val="0"/>
          <c:cat>
            <c:strRef>
              <c:f>Sheet1!$A$2:$A$5</c:f>
              <c:strCache>
                <c:ptCount val="4"/>
                <c:pt idx="0">
                  <c:v>SumXOR_Loop</c:v>
                </c:pt>
                <c:pt idx="1">
                  <c:v>BitRotation_Test</c:v>
                </c:pt>
                <c:pt idx="2">
                  <c:v>NestedAdd_Loop</c:v>
                </c:pt>
                <c:pt idx="3">
                  <c:v>ArithmeticProgression_Sum</c:v>
                </c:pt>
              </c:strCache>
            </c:strRef>
          </c:cat>
          <c:val>
            <c:numRef>
              <c:f>Sheet1!$B$2:$B$5</c:f>
              <c:numCache>
                <c:formatCode>General</c:formatCode>
                <c:ptCount val="4"/>
                <c:pt idx="0">
                  <c:v>300.00790000000001</c:v>
                </c:pt>
                <c:pt idx="1">
                  <c:v>300.00670000000002</c:v>
                </c:pt>
                <c:pt idx="2">
                  <c:v>300.01229999999998</c:v>
                </c:pt>
                <c:pt idx="3">
                  <c:v>300.00959999999998</c:v>
                </c:pt>
              </c:numCache>
            </c:numRef>
          </c:val>
          <c:extLst>
            <c:ext xmlns:c16="http://schemas.microsoft.com/office/drawing/2014/chart" uri="{C3380CC4-5D6E-409C-BE32-E72D297353CC}">
              <c16:uniqueId val="{00000000-D428-48FD-8CC8-AE9D91F55EDB}"/>
            </c:ext>
          </c:extLst>
        </c:ser>
        <c:ser>
          <c:idx val="1"/>
          <c:order val="1"/>
          <c:tx>
            <c:strRef>
              <c:f>Sheet1!$C$1</c:f>
              <c:strCache>
                <c:ptCount val="1"/>
                <c:pt idx="0">
                  <c:v>Reference</c:v>
                </c:pt>
              </c:strCache>
            </c:strRef>
          </c:tx>
          <c:spPr>
            <a:solidFill>
              <a:schemeClr val="accent2"/>
            </a:solidFill>
            <a:ln>
              <a:noFill/>
            </a:ln>
            <a:effectLst/>
          </c:spPr>
          <c:invertIfNegative val="0"/>
          <c:cat>
            <c:strRef>
              <c:f>Sheet1!$A$2:$A$5</c:f>
              <c:strCache>
                <c:ptCount val="4"/>
                <c:pt idx="0">
                  <c:v>SumXOR_Loop</c:v>
                </c:pt>
                <c:pt idx="1">
                  <c:v>BitRotation_Test</c:v>
                </c:pt>
                <c:pt idx="2">
                  <c:v>NestedAdd_Loop</c:v>
                </c:pt>
                <c:pt idx="3">
                  <c:v>ArithmeticProgression_Sum</c:v>
                </c:pt>
              </c:strCache>
            </c:strRef>
          </c:cat>
          <c:val>
            <c:numRef>
              <c:f>Sheet1!$C$2:$C$5</c:f>
              <c:numCache>
                <c:formatCode>General</c:formatCode>
                <c:ptCount val="4"/>
                <c:pt idx="0">
                  <c:v>242.87581420000001</c:v>
                </c:pt>
                <c:pt idx="1">
                  <c:v>250.01562340000001</c:v>
                </c:pt>
                <c:pt idx="2">
                  <c:v>157.3484459</c:v>
                </c:pt>
                <c:pt idx="3">
                  <c:v>233.35138649999999</c:v>
                </c:pt>
              </c:numCache>
            </c:numRef>
          </c:val>
          <c:extLst>
            <c:ext xmlns:c16="http://schemas.microsoft.com/office/drawing/2014/chart" uri="{C3380CC4-5D6E-409C-BE32-E72D297353CC}">
              <c16:uniqueId val="{00000001-D428-48FD-8CC8-AE9D91F55EDB}"/>
            </c:ext>
          </c:extLst>
        </c:ser>
        <c:ser>
          <c:idx val="2"/>
          <c:order val="2"/>
          <c:tx>
            <c:strRef>
              <c:f>Sheet1!$D$1</c:f>
              <c:strCache>
                <c:ptCount val="1"/>
                <c:pt idx="0">
                  <c:v>RAPID</c:v>
                </c:pt>
              </c:strCache>
            </c:strRef>
          </c:tx>
          <c:spPr>
            <a:solidFill>
              <a:schemeClr val="accent3"/>
            </a:solidFill>
            <a:ln>
              <a:noFill/>
            </a:ln>
            <a:effectLst/>
          </c:spPr>
          <c:invertIfNegative val="0"/>
          <c:cat>
            <c:strRef>
              <c:f>Sheet1!$A$2:$A$5</c:f>
              <c:strCache>
                <c:ptCount val="4"/>
                <c:pt idx="0">
                  <c:v>SumXOR_Loop</c:v>
                </c:pt>
                <c:pt idx="1">
                  <c:v>BitRotation_Test</c:v>
                </c:pt>
                <c:pt idx="2">
                  <c:v>NestedAdd_Loop</c:v>
                </c:pt>
                <c:pt idx="3">
                  <c:v>ArithmeticProgression_Sum</c:v>
                </c:pt>
              </c:strCache>
            </c:strRef>
          </c:cat>
          <c:val>
            <c:numRef>
              <c:f>Sheet1!$D$2:$D$5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2-D428-48FD-8CC8-AE9D91F55EDB}"/>
            </c:ext>
          </c:extLst>
        </c:ser>
        <c:dLbls>
          <c:showLegendKey val="0"/>
          <c:showVal val="0"/>
          <c:showCatName val="0"/>
          <c:showSerName val="0"/>
          <c:showPercent val="0"/>
          <c:showBubbleSize val="0"/>
        </c:dLbls>
        <c:gapWidth val="219"/>
        <c:overlap val="-27"/>
        <c:axId val="1609252944"/>
        <c:axId val="1609256304"/>
      </c:barChart>
      <c:catAx>
        <c:axId val="1609252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9256304"/>
        <c:crosses val="autoZero"/>
        <c:auto val="1"/>
        <c:lblAlgn val="ctr"/>
        <c:lblOffset val="100"/>
        <c:noMultiLvlLbl val="0"/>
      </c:catAx>
      <c:valAx>
        <c:axId val="160925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925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64728-8566-4499-953C-D635FF48DCF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C550527F-DDD6-4D80-8AB4-A92402971E01}">
      <dgm:prSet/>
      <dgm:spPr/>
      <dgm:t>
        <a:bodyPr/>
        <a:lstStyle/>
        <a:p>
          <a:pPr rtl="0"/>
          <a:r>
            <a:rPr lang="en-US">
              <a:latin typeface="Calibri Light" panose="020F0302020204030204"/>
            </a:rPr>
            <a:t>Race conditions in microarchitecture</a:t>
          </a:r>
          <a:r>
            <a:rPr lang="en-US"/>
            <a:t>.</a:t>
          </a:r>
        </a:p>
      </dgm:t>
    </dgm:pt>
    <dgm:pt modelId="{A276BEA9-87F1-433C-9827-5837D10A6BB2}" type="parTrans" cxnId="{2FC39DFB-A747-4AAE-B745-1B53CD8D2BE5}">
      <dgm:prSet/>
      <dgm:spPr/>
      <dgm:t>
        <a:bodyPr/>
        <a:lstStyle/>
        <a:p>
          <a:endParaRPr lang="en-US"/>
        </a:p>
      </dgm:t>
    </dgm:pt>
    <dgm:pt modelId="{FEA32E79-2D21-4284-AEB7-5645A3F9AC39}" type="sibTrans" cxnId="{2FC39DFB-A747-4AAE-B745-1B53CD8D2BE5}">
      <dgm:prSet/>
      <dgm:spPr/>
      <dgm:t>
        <a:bodyPr/>
        <a:lstStyle/>
        <a:p>
          <a:endParaRPr lang="en-US"/>
        </a:p>
      </dgm:t>
    </dgm:pt>
    <dgm:pt modelId="{72E00E5D-3408-4AF5-B5F2-7B65E3DAB5D0}">
      <dgm:prSet/>
      <dgm:spPr/>
      <dgm:t>
        <a:bodyPr/>
        <a:lstStyle/>
        <a:p>
          <a:pPr rtl="0"/>
          <a:r>
            <a:rPr lang="en-US">
              <a:latin typeface="Calibri Light" panose="020F0302020204030204"/>
            </a:rPr>
            <a:t>High CPI and high latency.</a:t>
          </a:r>
          <a:endParaRPr lang="en-US"/>
        </a:p>
      </dgm:t>
    </dgm:pt>
    <dgm:pt modelId="{29760B3A-1F62-44A4-AFF3-CF7174663D80}" type="parTrans" cxnId="{CC042C07-E3EA-49DC-B702-1692C244E451}">
      <dgm:prSet/>
      <dgm:spPr/>
      <dgm:t>
        <a:bodyPr/>
        <a:lstStyle/>
        <a:p>
          <a:endParaRPr lang="en-US"/>
        </a:p>
      </dgm:t>
    </dgm:pt>
    <dgm:pt modelId="{AD5D1225-A8BF-439D-AA9A-8BEB7F7AE12A}" type="sibTrans" cxnId="{CC042C07-E3EA-49DC-B702-1692C244E451}">
      <dgm:prSet/>
      <dgm:spPr/>
      <dgm:t>
        <a:bodyPr/>
        <a:lstStyle/>
        <a:p>
          <a:endParaRPr lang="en-US"/>
        </a:p>
      </dgm:t>
    </dgm:pt>
    <dgm:pt modelId="{DA6D69EE-C61F-4B04-8AA1-C4FC4FCB7519}">
      <dgm:prSet/>
      <dgm:spPr/>
      <dgm:t>
        <a:bodyPr/>
        <a:lstStyle/>
        <a:p>
          <a:pPr rtl="0"/>
          <a:r>
            <a:rPr lang="en-US">
              <a:latin typeface="Calibri Light" panose="020F0302020204030204"/>
            </a:rPr>
            <a:t>Could not meet power requirement with realized CPI.</a:t>
          </a:r>
          <a:endParaRPr lang="en-US"/>
        </a:p>
      </dgm:t>
    </dgm:pt>
    <dgm:pt modelId="{CEA6517A-BFDE-40FC-A925-28CF9D68F74E}" type="parTrans" cxnId="{3EF13BB0-54FF-4B22-8FE3-7AE1460AFF66}">
      <dgm:prSet/>
      <dgm:spPr/>
      <dgm:t>
        <a:bodyPr/>
        <a:lstStyle/>
        <a:p>
          <a:endParaRPr lang="en-US"/>
        </a:p>
      </dgm:t>
    </dgm:pt>
    <dgm:pt modelId="{74BCAA4F-C896-4435-80F3-690E806AD381}" type="sibTrans" cxnId="{3EF13BB0-54FF-4B22-8FE3-7AE1460AFF66}">
      <dgm:prSet/>
      <dgm:spPr/>
      <dgm:t>
        <a:bodyPr/>
        <a:lstStyle/>
        <a:p>
          <a:endParaRPr lang="en-US"/>
        </a:p>
      </dgm:t>
    </dgm:pt>
    <dgm:pt modelId="{D80AD7D7-534C-46A7-ACC7-3C0AFA5F24D4}" type="pres">
      <dgm:prSet presAssocID="{0A964728-8566-4499-953C-D635FF48DCF5}" presName="hierChild1" presStyleCnt="0">
        <dgm:presLayoutVars>
          <dgm:chPref val="1"/>
          <dgm:dir/>
          <dgm:animOne val="branch"/>
          <dgm:animLvl val="lvl"/>
          <dgm:resizeHandles/>
        </dgm:presLayoutVars>
      </dgm:prSet>
      <dgm:spPr/>
    </dgm:pt>
    <dgm:pt modelId="{7700815F-0F18-4C16-8871-1923A9F77A9D}" type="pres">
      <dgm:prSet presAssocID="{C550527F-DDD6-4D80-8AB4-A92402971E01}" presName="hierRoot1" presStyleCnt="0"/>
      <dgm:spPr/>
    </dgm:pt>
    <dgm:pt modelId="{D0C0D1A3-94EE-48BB-89C2-8FA33F88CE14}" type="pres">
      <dgm:prSet presAssocID="{C550527F-DDD6-4D80-8AB4-A92402971E01}" presName="composite" presStyleCnt="0"/>
      <dgm:spPr/>
    </dgm:pt>
    <dgm:pt modelId="{97604126-07DA-4667-8EA3-DC6790CE4362}" type="pres">
      <dgm:prSet presAssocID="{C550527F-DDD6-4D80-8AB4-A92402971E01}" presName="background" presStyleLbl="node0" presStyleIdx="0" presStyleCnt="3"/>
      <dgm:spPr/>
    </dgm:pt>
    <dgm:pt modelId="{4ED8FC85-AA09-486A-845F-F4042C828415}" type="pres">
      <dgm:prSet presAssocID="{C550527F-DDD6-4D80-8AB4-A92402971E01}" presName="text" presStyleLbl="fgAcc0" presStyleIdx="0" presStyleCnt="3">
        <dgm:presLayoutVars>
          <dgm:chPref val="3"/>
        </dgm:presLayoutVars>
      </dgm:prSet>
      <dgm:spPr/>
    </dgm:pt>
    <dgm:pt modelId="{3E324688-AEBC-4966-A664-40F29B455B29}" type="pres">
      <dgm:prSet presAssocID="{C550527F-DDD6-4D80-8AB4-A92402971E01}" presName="hierChild2" presStyleCnt="0"/>
      <dgm:spPr/>
    </dgm:pt>
    <dgm:pt modelId="{BDCE6562-AAE9-4781-985C-27BF28644D02}" type="pres">
      <dgm:prSet presAssocID="{72E00E5D-3408-4AF5-B5F2-7B65E3DAB5D0}" presName="hierRoot1" presStyleCnt="0"/>
      <dgm:spPr/>
    </dgm:pt>
    <dgm:pt modelId="{DE698E67-B166-482E-B968-A89659AC58F0}" type="pres">
      <dgm:prSet presAssocID="{72E00E5D-3408-4AF5-B5F2-7B65E3DAB5D0}" presName="composite" presStyleCnt="0"/>
      <dgm:spPr/>
    </dgm:pt>
    <dgm:pt modelId="{6309EC58-2601-4617-9914-5680D06ED694}" type="pres">
      <dgm:prSet presAssocID="{72E00E5D-3408-4AF5-B5F2-7B65E3DAB5D0}" presName="background" presStyleLbl="node0" presStyleIdx="1" presStyleCnt="3"/>
      <dgm:spPr/>
    </dgm:pt>
    <dgm:pt modelId="{BD82D21D-EA95-4CF2-BC63-2226A4B05507}" type="pres">
      <dgm:prSet presAssocID="{72E00E5D-3408-4AF5-B5F2-7B65E3DAB5D0}" presName="text" presStyleLbl="fgAcc0" presStyleIdx="1" presStyleCnt="3">
        <dgm:presLayoutVars>
          <dgm:chPref val="3"/>
        </dgm:presLayoutVars>
      </dgm:prSet>
      <dgm:spPr/>
    </dgm:pt>
    <dgm:pt modelId="{9DEFEAD9-8FE5-4DE1-9D6E-ED2622EDD123}" type="pres">
      <dgm:prSet presAssocID="{72E00E5D-3408-4AF5-B5F2-7B65E3DAB5D0}" presName="hierChild2" presStyleCnt="0"/>
      <dgm:spPr/>
    </dgm:pt>
    <dgm:pt modelId="{41B12350-BC74-4E14-9BAC-21F24C33B9A7}" type="pres">
      <dgm:prSet presAssocID="{DA6D69EE-C61F-4B04-8AA1-C4FC4FCB7519}" presName="hierRoot1" presStyleCnt="0"/>
      <dgm:spPr/>
    </dgm:pt>
    <dgm:pt modelId="{04884713-D901-4171-A550-B136F20D2139}" type="pres">
      <dgm:prSet presAssocID="{DA6D69EE-C61F-4B04-8AA1-C4FC4FCB7519}" presName="composite" presStyleCnt="0"/>
      <dgm:spPr/>
    </dgm:pt>
    <dgm:pt modelId="{AE314116-8666-4B22-B5AF-4247B3BCF744}" type="pres">
      <dgm:prSet presAssocID="{DA6D69EE-C61F-4B04-8AA1-C4FC4FCB7519}" presName="background" presStyleLbl="node0" presStyleIdx="2" presStyleCnt="3"/>
      <dgm:spPr/>
    </dgm:pt>
    <dgm:pt modelId="{C302191D-3857-464A-95AA-1358E37896C6}" type="pres">
      <dgm:prSet presAssocID="{DA6D69EE-C61F-4B04-8AA1-C4FC4FCB7519}" presName="text" presStyleLbl="fgAcc0" presStyleIdx="2" presStyleCnt="3">
        <dgm:presLayoutVars>
          <dgm:chPref val="3"/>
        </dgm:presLayoutVars>
      </dgm:prSet>
      <dgm:spPr/>
    </dgm:pt>
    <dgm:pt modelId="{BBE3CC3B-9F5D-4F2D-825B-75A209A279FF}" type="pres">
      <dgm:prSet presAssocID="{DA6D69EE-C61F-4B04-8AA1-C4FC4FCB7519}" presName="hierChild2" presStyleCnt="0"/>
      <dgm:spPr/>
    </dgm:pt>
  </dgm:ptLst>
  <dgm:cxnLst>
    <dgm:cxn modelId="{8E8ACA05-2A60-40C6-9DB0-8C50D00C6B4E}" type="presOf" srcId="{72E00E5D-3408-4AF5-B5F2-7B65E3DAB5D0}" destId="{BD82D21D-EA95-4CF2-BC63-2226A4B05507}" srcOrd="0" destOrd="0" presId="urn:microsoft.com/office/officeart/2005/8/layout/hierarchy1"/>
    <dgm:cxn modelId="{CC042C07-E3EA-49DC-B702-1692C244E451}" srcId="{0A964728-8566-4499-953C-D635FF48DCF5}" destId="{72E00E5D-3408-4AF5-B5F2-7B65E3DAB5D0}" srcOrd="1" destOrd="0" parTransId="{29760B3A-1F62-44A4-AFF3-CF7174663D80}" sibTransId="{AD5D1225-A8BF-439D-AA9A-8BEB7F7AE12A}"/>
    <dgm:cxn modelId="{EC09460D-2A60-4639-92F6-87C8726D38A8}" type="presOf" srcId="{0A964728-8566-4499-953C-D635FF48DCF5}" destId="{D80AD7D7-534C-46A7-ACC7-3C0AFA5F24D4}" srcOrd="0" destOrd="0" presId="urn:microsoft.com/office/officeart/2005/8/layout/hierarchy1"/>
    <dgm:cxn modelId="{E3F79696-2A30-4899-B0C6-CD6FEF6B3F3E}" type="presOf" srcId="{C550527F-DDD6-4D80-8AB4-A92402971E01}" destId="{4ED8FC85-AA09-486A-845F-F4042C828415}" srcOrd="0" destOrd="0" presId="urn:microsoft.com/office/officeart/2005/8/layout/hierarchy1"/>
    <dgm:cxn modelId="{3EF13BB0-54FF-4B22-8FE3-7AE1460AFF66}" srcId="{0A964728-8566-4499-953C-D635FF48DCF5}" destId="{DA6D69EE-C61F-4B04-8AA1-C4FC4FCB7519}" srcOrd="2" destOrd="0" parTransId="{CEA6517A-BFDE-40FC-A925-28CF9D68F74E}" sibTransId="{74BCAA4F-C896-4435-80F3-690E806AD381}"/>
    <dgm:cxn modelId="{D0A44FB8-E217-489E-B850-A2A3E5958B87}" type="presOf" srcId="{DA6D69EE-C61F-4B04-8AA1-C4FC4FCB7519}" destId="{C302191D-3857-464A-95AA-1358E37896C6}" srcOrd="0" destOrd="0" presId="urn:microsoft.com/office/officeart/2005/8/layout/hierarchy1"/>
    <dgm:cxn modelId="{2FC39DFB-A747-4AAE-B745-1B53CD8D2BE5}" srcId="{0A964728-8566-4499-953C-D635FF48DCF5}" destId="{C550527F-DDD6-4D80-8AB4-A92402971E01}" srcOrd="0" destOrd="0" parTransId="{A276BEA9-87F1-433C-9827-5837D10A6BB2}" sibTransId="{FEA32E79-2D21-4284-AEB7-5645A3F9AC39}"/>
    <dgm:cxn modelId="{738E801E-BB24-4F0B-8544-48EDDDF0E81A}" type="presParOf" srcId="{D80AD7D7-534C-46A7-ACC7-3C0AFA5F24D4}" destId="{7700815F-0F18-4C16-8871-1923A9F77A9D}" srcOrd="0" destOrd="0" presId="urn:microsoft.com/office/officeart/2005/8/layout/hierarchy1"/>
    <dgm:cxn modelId="{675C5C75-35AE-4E5D-B2F0-4EC51D54B42B}" type="presParOf" srcId="{7700815F-0F18-4C16-8871-1923A9F77A9D}" destId="{D0C0D1A3-94EE-48BB-89C2-8FA33F88CE14}" srcOrd="0" destOrd="0" presId="urn:microsoft.com/office/officeart/2005/8/layout/hierarchy1"/>
    <dgm:cxn modelId="{DBE8DF21-22E0-49F6-B624-5D42C5F47E5E}" type="presParOf" srcId="{D0C0D1A3-94EE-48BB-89C2-8FA33F88CE14}" destId="{97604126-07DA-4667-8EA3-DC6790CE4362}" srcOrd="0" destOrd="0" presId="urn:microsoft.com/office/officeart/2005/8/layout/hierarchy1"/>
    <dgm:cxn modelId="{787E995B-A70C-43F7-B7C9-09697F331696}" type="presParOf" srcId="{D0C0D1A3-94EE-48BB-89C2-8FA33F88CE14}" destId="{4ED8FC85-AA09-486A-845F-F4042C828415}" srcOrd="1" destOrd="0" presId="urn:microsoft.com/office/officeart/2005/8/layout/hierarchy1"/>
    <dgm:cxn modelId="{1F02D98F-DADF-4A8B-87FB-AD5CD261E5AD}" type="presParOf" srcId="{7700815F-0F18-4C16-8871-1923A9F77A9D}" destId="{3E324688-AEBC-4966-A664-40F29B455B29}" srcOrd="1" destOrd="0" presId="urn:microsoft.com/office/officeart/2005/8/layout/hierarchy1"/>
    <dgm:cxn modelId="{CFD219BF-F099-4AB8-84AC-38674CB51555}" type="presParOf" srcId="{D80AD7D7-534C-46A7-ACC7-3C0AFA5F24D4}" destId="{BDCE6562-AAE9-4781-985C-27BF28644D02}" srcOrd="1" destOrd="0" presId="urn:microsoft.com/office/officeart/2005/8/layout/hierarchy1"/>
    <dgm:cxn modelId="{04102B43-218E-45B8-82B1-7568CED1A7D7}" type="presParOf" srcId="{BDCE6562-AAE9-4781-985C-27BF28644D02}" destId="{DE698E67-B166-482E-B968-A89659AC58F0}" srcOrd="0" destOrd="0" presId="urn:microsoft.com/office/officeart/2005/8/layout/hierarchy1"/>
    <dgm:cxn modelId="{653F3C00-1D2A-4AB5-872B-F7055D9E2227}" type="presParOf" srcId="{DE698E67-B166-482E-B968-A89659AC58F0}" destId="{6309EC58-2601-4617-9914-5680D06ED694}" srcOrd="0" destOrd="0" presId="urn:microsoft.com/office/officeart/2005/8/layout/hierarchy1"/>
    <dgm:cxn modelId="{A746DF7F-DB0B-4785-B2B8-478FD9CEE3FE}" type="presParOf" srcId="{DE698E67-B166-482E-B968-A89659AC58F0}" destId="{BD82D21D-EA95-4CF2-BC63-2226A4B05507}" srcOrd="1" destOrd="0" presId="urn:microsoft.com/office/officeart/2005/8/layout/hierarchy1"/>
    <dgm:cxn modelId="{24083CB2-8450-4134-B1B5-A24B0E3570FB}" type="presParOf" srcId="{BDCE6562-AAE9-4781-985C-27BF28644D02}" destId="{9DEFEAD9-8FE5-4DE1-9D6E-ED2622EDD123}" srcOrd="1" destOrd="0" presId="urn:microsoft.com/office/officeart/2005/8/layout/hierarchy1"/>
    <dgm:cxn modelId="{6DE3F15A-B95B-484C-B53B-F81EBACFBB4A}" type="presParOf" srcId="{D80AD7D7-534C-46A7-ACC7-3C0AFA5F24D4}" destId="{41B12350-BC74-4E14-9BAC-21F24C33B9A7}" srcOrd="2" destOrd="0" presId="urn:microsoft.com/office/officeart/2005/8/layout/hierarchy1"/>
    <dgm:cxn modelId="{0CBEF870-ECCC-4FDA-BB94-A95654A0B416}" type="presParOf" srcId="{41B12350-BC74-4E14-9BAC-21F24C33B9A7}" destId="{04884713-D901-4171-A550-B136F20D2139}" srcOrd="0" destOrd="0" presId="urn:microsoft.com/office/officeart/2005/8/layout/hierarchy1"/>
    <dgm:cxn modelId="{06AE0E24-F06F-4B99-BDEF-E9796A6F98E0}" type="presParOf" srcId="{04884713-D901-4171-A550-B136F20D2139}" destId="{AE314116-8666-4B22-B5AF-4247B3BCF744}" srcOrd="0" destOrd="0" presId="urn:microsoft.com/office/officeart/2005/8/layout/hierarchy1"/>
    <dgm:cxn modelId="{56371392-13F6-44F1-ACF9-125F68D16A40}" type="presParOf" srcId="{04884713-D901-4171-A550-B136F20D2139}" destId="{C302191D-3857-464A-95AA-1358E37896C6}" srcOrd="1" destOrd="0" presId="urn:microsoft.com/office/officeart/2005/8/layout/hierarchy1"/>
    <dgm:cxn modelId="{6998EC10-65A5-4AAE-BA66-891C23E77BFE}" type="presParOf" srcId="{41B12350-BC74-4E14-9BAC-21F24C33B9A7}" destId="{BBE3CC3B-9F5D-4F2D-825B-75A209A279F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168D5E-49B3-4147-A868-0DE05540538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A29FF33-9904-4BD5-86DE-E04DF123CEF5}">
      <dgm:prSet/>
      <dgm:spPr/>
      <dgm:t>
        <a:bodyPr/>
        <a:lstStyle/>
        <a:p>
          <a:r>
            <a:rPr lang="en-US" b="0" i="0"/>
            <a:t>Program Start Detection:</a:t>
          </a:r>
          <a:endParaRPr lang="en-US"/>
        </a:p>
      </dgm:t>
    </dgm:pt>
    <dgm:pt modelId="{F66DFDEE-F0C2-4C85-85C0-B77B73094E56}" type="parTrans" cxnId="{3F0AF8A2-DA15-4AC4-9FB2-85190C0F0B8B}">
      <dgm:prSet/>
      <dgm:spPr/>
      <dgm:t>
        <a:bodyPr/>
        <a:lstStyle/>
        <a:p>
          <a:endParaRPr lang="en-US"/>
        </a:p>
      </dgm:t>
    </dgm:pt>
    <dgm:pt modelId="{ECD508FD-5BE8-483E-A5E1-EF12E2930C87}" type="sibTrans" cxnId="{3F0AF8A2-DA15-4AC4-9FB2-85190C0F0B8B}">
      <dgm:prSet/>
      <dgm:spPr/>
      <dgm:t>
        <a:bodyPr/>
        <a:lstStyle/>
        <a:p>
          <a:endParaRPr lang="en-US"/>
        </a:p>
      </dgm:t>
    </dgm:pt>
    <dgm:pt modelId="{2F9CEE49-A625-4112-9928-6DDEC45D2E07}">
      <dgm:prSet/>
      <dgm:spPr/>
      <dgm:t>
        <a:bodyPr/>
        <a:lstStyle/>
        <a:p>
          <a:r>
            <a:rPr lang="en-US" b="0" i="0"/>
            <a:t>Program officially "starts" when a real instruction (not NOP or NULL) is fetched.</a:t>
          </a:r>
          <a:endParaRPr lang="en-US"/>
        </a:p>
      </dgm:t>
    </dgm:pt>
    <dgm:pt modelId="{A3AEB86F-875C-46F3-8F2E-7755AC2AB41C}" type="parTrans" cxnId="{EBFE322A-F470-4CB1-96FC-B13F3E23983C}">
      <dgm:prSet/>
      <dgm:spPr/>
      <dgm:t>
        <a:bodyPr/>
        <a:lstStyle/>
        <a:p>
          <a:endParaRPr lang="en-US"/>
        </a:p>
      </dgm:t>
    </dgm:pt>
    <dgm:pt modelId="{69E85350-430C-4FC9-82A2-277CD5D7F602}" type="sibTrans" cxnId="{EBFE322A-F470-4CB1-96FC-B13F3E23983C}">
      <dgm:prSet/>
      <dgm:spPr/>
      <dgm:t>
        <a:bodyPr/>
        <a:lstStyle/>
        <a:p>
          <a:endParaRPr lang="en-US"/>
        </a:p>
      </dgm:t>
    </dgm:pt>
    <dgm:pt modelId="{2C2E2DEE-9795-4646-9272-3CFF16111BFB}">
      <dgm:prSet/>
      <dgm:spPr/>
      <dgm:t>
        <a:bodyPr/>
        <a:lstStyle/>
        <a:p>
          <a:r>
            <a:rPr lang="en-US" b="0" i="0"/>
            <a:t>Program End Detection:</a:t>
          </a:r>
          <a:endParaRPr lang="en-US"/>
        </a:p>
      </dgm:t>
    </dgm:pt>
    <dgm:pt modelId="{1DD87AAC-1D60-4476-B29D-87C29DCA542C}" type="parTrans" cxnId="{D8DD9E92-2D2C-4CD7-A177-F1608F181419}">
      <dgm:prSet/>
      <dgm:spPr/>
      <dgm:t>
        <a:bodyPr/>
        <a:lstStyle/>
        <a:p>
          <a:endParaRPr lang="en-US"/>
        </a:p>
      </dgm:t>
    </dgm:pt>
    <dgm:pt modelId="{B0009E9B-C8E7-489C-B132-B52A5BBB7836}" type="sibTrans" cxnId="{D8DD9E92-2D2C-4CD7-A177-F1608F181419}">
      <dgm:prSet/>
      <dgm:spPr/>
      <dgm:t>
        <a:bodyPr/>
        <a:lstStyle/>
        <a:p>
          <a:endParaRPr lang="en-US"/>
        </a:p>
      </dgm:t>
    </dgm:pt>
    <dgm:pt modelId="{D9519D7B-D8E0-4DAF-A093-0E5653F2DD86}">
      <dgm:prSet/>
      <dgm:spPr/>
      <dgm:t>
        <a:bodyPr/>
        <a:lstStyle/>
        <a:p>
          <a:r>
            <a:rPr lang="en-US" b="0" i="0"/>
            <a:t>Program "ends" when register t6 is set to 0xDEADBEEF</a:t>
          </a:r>
          <a:endParaRPr lang="en-US"/>
        </a:p>
      </dgm:t>
    </dgm:pt>
    <dgm:pt modelId="{2BF984CF-B267-4E03-A98D-E2457E047133}" type="parTrans" cxnId="{720716B1-A0FB-49F2-B65F-7DF8C4F666D6}">
      <dgm:prSet/>
      <dgm:spPr/>
      <dgm:t>
        <a:bodyPr/>
        <a:lstStyle/>
        <a:p>
          <a:endParaRPr lang="en-US"/>
        </a:p>
      </dgm:t>
    </dgm:pt>
    <dgm:pt modelId="{9E66D07E-E793-4819-A695-D053E45808C8}" type="sibTrans" cxnId="{720716B1-A0FB-49F2-B65F-7DF8C4F666D6}">
      <dgm:prSet/>
      <dgm:spPr/>
      <dgm:t>
        <a:bodyPr/>
        <a:lstStyle/>
        <a:p>
          <a:endParaRPr lang="en-US"/>
        </a:p>
      </dgm:t>
    </dgm:pt>
    <dgm:pt modelId="{8BF7E349-BFF9-4544-952B-19FF3312ABDB}" type="pres">
      <dgm:prSet presAssocID="{20168D5E-49B3-4147-A868-0DE05540538E}" presName="root" presStyleCnt="0">
        <dgm:presLayoutVars>
          <dgm:dir/>
          <dgm:resizeHandles val="exact"/>
        </dgm:presLayoutVars>
      </dgm:prSet>
      <dgm:spPr/>
    </dgm:pt>
    <dgm:pt modelId="{E2938C02-9055-4EFC-AF43-57E256E5D828}" type="pres">
      <dgm:prSet presAssocID="{2A29FF33-9904-4BD5-86DE-E04DF123CEF5}" presName="compNode" presStyleCnt="0"/>
      <dgm:spPr/>
    </dgm:pt>
    <dgm:pt modelId="{FC89B271-1EB9-4D19-BA97-0B550E018553}" type="pres">
      <dgm:prSet presAssocID="{2A29FF33-9904-4BD5-86DE-E04DF123CEF5}" presName="bgRect" presStyleLbl="bgShp" presStyleIdx="0" presStyleCnt="2"/>
      <dgm:spPr/>
    </dgm:pt>
    <dgm:pt modelId="{C23D127E-D51A-4F5C-819E-2F8012667923}" type="pres">
      <dgm:prSet presAssocID="{2A29FF33-9904-4BD5-86DE-E04DF123CEF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77F5CD9-AA37-499C-8F17-F82351DDD1B9}" type="pres">
      <dgm:prSet presAssocID="{2A29FF33-9904-4BD5-86DE-E04DF123CEF5}" presName="spaceRect" presStyleCnt="0"/>
      <dgm:spPr/>
    </dgm:pt>
    <dgm:pt modelId="{D7CCD0EF-CD2B-481B-907E-20EADD231758}" type="pres">
      <dgm:prSet presAssocID="{2A29FF33-9904-4BD5-86DE-E04DF123CEF5}" presName="parTx" presStyleLbl="revTx" presStyleIdx="0" presStyleCnt="4">
        <dgm:presLayoutVars>
          <dgm:chMax val="0"/>
          <dgm:chPref val="0"/>
        </dgm:presLayoutVars>
      </dgm:prSet>
      <dgm:spPr/>
    </dgm:pt>
    <dgm:pt modelId="{D678F4B4-E224-4C91-A472-2FFAAF9C3C4F}" type="pres">
      <dgm:prSet presAssocID="{2A29FF33-9904-4BD5-86DE-E04DF123CEF5}" presName="desTx" presStyleLbl="revTx" presStyleIdx="1" presStyleCnt="4">
        <dgm:presLayoutVars/>
      </dgm:prSet>
      <dgm:spPr/>
    </dgm:pt>
    <dgm:pt modelId="{5AC68A3F-3303-449E-8463-F1D70BED8C2D}" type="pres">
      <dgm:prSet presAssocID="{ECD508FD-5BE8-483E-A5E1-EF12E2930C87}" presName="sibTrans" presStyleCnt="0"/>
      <dgm:spPr/>
    </dgm:pt>
    <dgm:pt modelId="{752A9A10-DC58-4A62-8855-6CB9327AF66A}" type="pres">
      <dgm:prSet presAssocID="{2C2E2DEE-9795-4646-9272-3CFF16111BFB}" presName="compNode" presStyleCnt="0"/>
      <dgm:spPr/>
    </dgm:pt>
    <dgm:pt modelId="{8CE7CAA3-5680-4E54-8F59-98D24033A20C}" type="pres">
      <dgm:prSet presAssocID="{2C2E2DEE-9795-4646-9272-3CFF16111BFB}" presName="bgRect" presStyleLbl="bgShp" presStyleIdx="1" presStyleCnt="2"/>
      <dgm:spPr/>
    </dgm:pt>
    <dgm:pt modelId="{4B3A47D6-94FC-4C28-931B-5B851677892F}" type="pres">
      <dgm:prSet presAssocID="{2C2E2DEE-9795-4646-9272-3CFF16111BF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E10D9E81-F9C6-4E54-A0B7-73C22A3FDAED}" type="pres">
      <dgm:prSet presAssocID="{2C2E2DEE-9795-4646-9272-3CFF16111BFB}" presName="spaceRect" presStyleCnt="0"/>
      <dgm:spPr/>
    </dgm:pt>
    <dgm:pt modelId="{172180DE-33F2-4D7A-91D5-517F2312FFEE}" type="pres">
      <dgm:prSet presAssocID="{2C2E2DEE-9795-4646-9272-3CFF16111BFB}" presName="parTx" presStyleLbl="revTx" presStyleIdx="2" presStyleCnt="4">
        <dgm:presLayoutVars>
          <dgm:chMax val="0"/>
          <dgm:chPref val="0"/>
        </dgm:presLayoutVars>
      </dgm:prSet>
      <dgm:spPr/>
    </dgm:pt>
    <dgm:pt modelId="{C8B9B039-FAAC-4FA6-9233-E67B4C348779}" type="pres">
      <dgm:prSet presAssocID="{2C2E2DEE-9795-4646-9272-3CFF16111BFB}" presName="desTx" presStyleLbl="revTx" presStyleIdx="3" presStyleCnt="4">
        <dgm:presLayoutVars/>
      </dgm:prSet>
      <dgm:spPr/>
    </dgm:pt>
  </dgm:ptLst>
  <dgm:cxnLst>
    <dgm:cxn modelId="{EBFE322A-F470-4CB1-96FC-B13F3E23983C}" srcId="{2A29FF33-9904-4BD5-86DE-E04DF123CEF5}" destId="{2F9CEE49-A625-4112-9928-6DDEC45D2E07}" srcOrd="0" destOrd="0" parTransId="{A3AEB86F-875C-46F3-8F2E-7755AC2AB41C}" sibTransId="{69E85350-430C-4FC9-82A2-277CD5D7F602}"/>
    <dgm:cxn modelId="{9CABB75D-6478-41EA-A883-1DEB2B7E7C99}" type="presOf" srcId="{D9519D7B-D8E0-4DAF-A093-0E5653F2DD86}" destId="{C8B9B039-FAAC-4FA6-9233-E67B4C348779}" srcOrd="0" destOrd="0" presId="urn:microsoft.com/office/officeart/2018/2/layout/IconVerticalSolidList"/>
    <dgm:cxn modelId="{936B8D60-D1F3-44EA-92E1-991E98202DD9}" type="presOf" srcId="{2C2E2DEE-9795-4646-9272-3CFF16111BFB}" destId="{172180DE-33F2-4D7A-91D5-517F2312FFEE}" srcOrd="0" destOrd="0" presId="urn:microsoft.com/office/officeart/2018/2/layout/IconVerticalSolidList"/>
    <dgm:cxn modelId="{85C09180-0E35-4AF9-A7C2-CCB6A5F88A8C}" type="presOf" srcId="{20168D5E-49B3-4147-A868-0DE05540538E}" destId="{8BF7E349-BFF9-4544-952B-19FF3312ABDB}" srcOrd="0" destOrd="0" presId="urn:microsoft.com/office/officeart/2018/2/layout/IconVerticalSolidList"/>
    <dgm:cxn modelId="{D8DD9E92-2D2C-4CD7-A177-F1608F181419}" srcId="{20168D5E-49B3-4147-A868-0DE05540538E}" destId="{2C2E2DEE-9795-4646-9272-3CFF16111BFB}" srcOrd="1" destOrd="0" parTransId="{1DD87AAC-1D60-4476-B29D-87C29DCA542C}" sibTransId="{B0009E9B-C8E7-489C-B132-B52A5BBB7836}"/>
    <dgm:cxn modelId="{3F0AF8A2-DA15-4AC4-9FB2-85190C0F0B8B}" srcId="{20168D5E-49B3-4147-A868-0DE05540538E}" destId="{2A29FF33-9904-4BD5-86DE-E04DF123CEF5}" srcOrd="0" destOrd="0" parTransId="{F66DFDEE-F0C2-4C85-85C0-B77B73094E56}" sibTransId="{ECD508FD-5BE8-483E-A5E1-EF12E2930C87}"/>
    <dgm:cxn modelId="{720716B1-A0FB-49F2-B65F-7DF8C4F666D6}" srcId="{2C2E2DEE-9795-4646-9272-3CFF16111BFB}" destId="{D9519D7B-D8E0-4DAF-A093-0E5653F2DD86}" srcOrd="0" destOrd="0" parTransId="{2BF984CF-B267-4E03-A98D-E2457E047133}" sibTransId="{9E66D07E-E793-4819-A695-D053E45808C8}"/>
    <dgm:cxn modelId="{0E64E9D2-7D15-4821-B804-544D48719398}" type="presOf" srcId="{2A29FF33-9904-4BD5-86DE-E04DF123CEF5}" destId="{D7CCD0EF-CD2B-481B-907E-20EADD231758}" srcOrd="0" destOrd="0" presId="urn:microsoft.com/office/officeart/2018/2/layout/IconVerticalSolidList"/>
    <dgm:cxn modelId="{ADF78AE3-8FD9-4E30-B271-4B539DFD62B9}" type="presOf" srcId="{2F9CEE49-A625-4112-9928-6DDEC45D2E07}" destId="{D678F4B4-E224-4C91-A472-2FFAAF9C3C4F}" srcOrd="0" destOrd="0" presId="urn:microsoft.com/office/officeart/2018/2/layout/IconVerticalSolidList"/>
    <dgm:cxn modelId="{2D25388D-D0C5-41EA-9341-C78373039686}" type="presParOf" srcId="{8BF7E349-BFF9-4544-952B-19FF3312ABDB}" destId="{E2938C02-9055-4EFC-AF43-57E256E5D828}" srcOrd="0" destOrd="0" presId="urn:microsoft.com/office/officeart/2018/2/layout/IconVerticalSolidList"/>
    <dgm:cxn modelId="{8280C9EC-3525-4BFC-A4A2-088A407635FE}" type="presParOf" srcId="{E2938C02-9055-4EFC-AF43-57E256E5D828}" destId="{FC89B271-1EB9-4D19-BA97-0B550E018553}" srcOrd="0" destOrd="0" presId="urn:microsoft.com/office/officeart/2018/2/layout/IconVerticalSolidList"/>
    <dgm:cxn modelId="{86823E25-B66D-492B-B6BB-D0165CE2092F}" type="presParOf" srcId="{E2938C02-9055-4EFC-AF43-57E256E5D828}" destId="{C23D127E-D51A-4F5C-819E-2F8012667923}" srcOrd="1" destOrd="0" presId="urn:microsoft.com/office/officeart/2018/2/layout/IconVerticalSolidList"/>
    <dgm:cxn modelId="{7CE79B3B-07ED-4BFC-A70A-422759B014DB}" type="presParOf" srcId="{E2938C02-9055-4EFC-AF43-57E256E5D828}" destId="{477F5CD9-AA37-499C-8F17-F82351DDD1B9}" srcOrd="2" destOrd="0" presId="urn:microsoft.com/office/officeart/2018/2/layout/IconVerticalSolidList"/>
    <dgm:cxn modelId="{CC29BB91-26E9-456D-93FC-DFFBAD7E1EA7}" type="presParOf" srcId="{E2938C02-9055-4EFC-AF43-57E256E5D828}" destId="{D7CCD0EF-CD2B-481B-907E-20EADD231758}" srcOrd="3" destOrd="0" presId="urn:microsoft.com/office/officeart/2018/2/layout/IconVerticalSolidList"/>
    <dgm:cxn modelId="{D79B931A-324A-47C7-8479-7FED1622C194}" type="presParOf" srcId="{E2938C02-9055-4EFC-AF43-57E256E5D828}" destId="{D678F4B4-E224-4C91-A472-2FFAAF9C3C4F}" srcOrd="4" destOrd="0" presId="urn:microsoft.com/office/officeart/2018/2/layout/IconVerticalSolidList"/>
    <dgm:cxn modelId="{AA3BE922-9911-40D0-AA26-ACE401CA0AE5}" type="presParOf" srcId="{8BF7E349-BFF9-4544-952B-19FF3312ABDB}" destId="{5AC68A3F-3303-449E-8463-F1D70BED8C2D}" srcOrd="1" destOrd="0" presId="urn:microsoft.com/office/officeart/2018/2/layout/IconVerticalSolidList"/>
    <dgm:cxn modelId="{ED1CC8A0-E3FC-4111-8542-8679572C4972}" type="presParOf" srcId="{8BF7E349-BFF9-4544-952B-19FF3312ABDB}" destId="{752A9A10-DC58-4A62-8855-6CB9327AF66A}" srcOrd="2" destOrd="0" presId="urn:microsoft.com/office/officeart/2018/2/layout/IconVerticalSolidList"/>
    <dgm:cxn modelId="{491470ED-9B08-4E58-8BE6-EE96B2992525}" type="presParOf" srcId="{752A9A10-DC58-4A62-8855-6CB9327AF66A}" destId="{8CE7CAA3-5680-4E54-8F59-98D24033A20C}" srcOrd="0" destOrd="0" presId="urn:microsoft.com/office/officeart/2018/2/layout/IconVerticalSolidList"/>
    <dgm:cxn modelId="{B39FB405-E366-4376-84C6-094F9B52166B}" type="presParOf" srcId="{752A9A10-DC58-4A62-8855-6CB9327AF66A}" destId="{4B3A47D6-94FC-4C28-931B-5B851677892F}" srcOrd="1" destOrd="0" presId="urn:microsoft.com/office/officeart/2018/2/layout/IconVerticalSolidList"/>
    <dgm:cxn modelId="{FCE0C355-9445-4137-BC56-BAEC52EADCD0}" type="presParOf" srcId="{752A9A10-DC58-4A62-8855-6CB9327AF66A}" destId="{E10D9E81-F9C6-4E54-A0B7-73C22A3FDAED}" srcOrd="2" destOrd="0" presId="urn:microsoft.com/office/officeart/2018/2/layout/IconVerticalSolidList"/>
    <dgm:cxn modelId="{BC1D2491-8971-413C-9972-B200E8387221}" type="presParOf" srcId="{752A9A10-DC58-4A62-8855-6CB9327AF66A}" destId="{172180DE-33F2-4D7A-91D5-517F2312FFEE}" srcOrd="3" destOrd="0" presId="urn:microsoft.com/office/officeart/2018/2/layout/IconVerticalSolidList"/>
    <dgm:cxn modelId="{08500362-BFED-4648-8ADB-738A63C58D02}" type="presParOf" srcId="{752A9A10-DC58-4A62-8855-6CB9327AF66A}" destId="{C8B9B039-FAAC-4FA6-9233-E67B4C34877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04126-07DA-4667-8EA3-DC6790CE4362}">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D8FC85-AA09-486A-845F-F4042C828415}">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Race conditions in microarchitecture</a:t>
          </a:r>
          <a:r>
            <a:rPr lang="en-US" sz="2700" kern="1200"/>
            <a:t>.</a:t>
          </a:r>
        </a:p>
      </dsp:txBody>
      <dsp:txXfrm>
        <a:off x="378614" y="886531"/>
        <a:ext cx="2810360" cy="1744948"/>
      </dsp:txXfrm>
    </dsp:sp>
    <dsp:sp modelId="{6309EC58-2601-4617-9914-5680D06ED694}">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82D21D-EA95-4CF2-BC63-2226A4B05507}">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High CPI and high latency.</a:t>
          </a:r>
          <a:endParaRPr lang="en-US" sz="2700" kern="1200"/>
        </a:p>
      </dsp:txBody>
      <dsp:txXfrm>
        <a:off x="3946203" y="886531"/>
        <a:ext cx="2810360" cy="1744948"/>
      </dsp:txXfrm>
    </dsp:sp>
    <dsp:sp modelId="{AE314116-8666-4B22-B5AF-4247B3BCF744}">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02191D-3857-464A-95AA-1358E37896C6}">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Calibri Light" panose="020F0302020204030204"/>
            </a:rPr>
            <a:t>Could not meet power requirement with realized CPI.</a:t>
          </a:r>
          <a:endParaRPr lang="en-US" sz="2700" kern="1200"/>
        </a:p>
      </dsp:txBody>
      <dsp:txXfrm>
        <a:off x="7513791" y="886531"/>
        <a:ext cx="2810360" cy="1744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9B271-1EB9-4D19-BA97-0B550E018553}">
      <dsp:nvSpPr>
        <dsp:cNvPr id="0" name=""/>
        <dsp:cNvSpPr/>
      </dsp:nvSpPr>
      <dsp:spPr>
        <a:xfrm>
          <a:off x="0" y="616507"/>
          <a:ext cx="9982201" cy="11381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3D127E-D51A-4F5C-819E-2F8012667923}">
      <dsp:nvSpPr>
        <dsp:cNvPr id="0" name=""/>
        <dsp:cNvSpPr/>
      </dsp:nvSpPr>
      <dsp:spPr>
        <a:xfrm>
          <a:off x="344295" y="872594"/>
          <a:ext cx="625991" cy="625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CCD0EF-CD2B-481B-907E-20EADD231758}">
      <dsp:nvSpPr>
        <dsp:cNvPr id="0" name=""/>
        <dsp:cNvSpPr/>
      </dsp:nvSpPr>
      <dsp:spPr>
        <a:xfrm>
          <a:off x="1314582" y="616507"/>
          <a:ext cx="4491990" cy="113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56" tIns="120456" rIns="120456" bIns="120456" numCol="1" spcCol="1270" anchor="ctr" anchorCtr="0">
          <a:noAutofit/>
        </a:bodyPr>
        <a:lstStyle/>
        <a:p>
          <a:pPr marL="0" lvl="0" indent="0" algn="l" defTabSz="1111250">
            <a:lnSpc>
              <a:spcPct val="90000"/>
            </a:lnSpc>
            <a:spcBef>
              <a:spcPct val="0"/>
            </a:spcBef>
            <a:spcAft>
              <a:spcPct val="35000"/>
            </a:spcAft>
            <a:buNone/>
          </a:pPr>
          <a:r>
            <a:rPr lang="en-US" sz="2500" b="0" i="0" kern="1200"/>
            <a:t>Program Start Detection:</a:t>
          </a:r>
          <a:endParaRPr lang="en-US" sz="2500" kern="1200"/>
        </a:p>
      </dsp:txBody>
      <dsp:txXfrm>
        <a:off x="1314582" y="616507"/>
        <a:ext cx="4491990" cy="1138167"/>
      </dsp:txXfrm>
    </dsp:sp>
    <dsp:sp modelId="{D678F4B4-E224-4C91-A472-2FFAAF9C3C4F}">
      <dsp:nvSpPr>
        <dsp:cNvPr id="0" name=""/>
        <dsp:cNvSpPr/>
      </dsp:nvSpPr>
      <dsp:spPr>
        <a:xfrm>
          <a:off x="5806573" y="616507"/>
          <a:ext cx="4175627" cy="113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56" tIns="120456" rIns="120456" bIns="120456" numCol="1" spcCol="1270" anchor="ctr" anchorCtr="0">
          <a:noAutofit/>
        </a:bodyPr>
        <a:lstStyle/>
        <a:p>
          <a:pPr marL="0" lvl="0" indent="0" algn="l" defTabSz="800100">
            <a:lnSpc>
              <a:spcPct val="90000"/>
            </a:lnSpc>
            <a:spcBef>
              <a:spcPct val="0"/>
            </a:spcBef>
            <a:spcAft>
              <a:spcPct val="35000"/>
            </a:spcAft>
            <a:buNone/>
          </a:pPr>
          <a:r>
            <a:rPr lang="en-US" sz="1800" b="0" i="0" kern="1200"/>
            <a:t>Program officially "starts" when a real instruction (not NOP or NULL) is fetched.</a:t>
          </a:r>
          <a:endParaRPr lang="en-US" sz="1800" kern="1200"/>
        </a:p>
      </dsp:txBody>
      <dsp:txXfrm>
        <a:off x="5806573" y="616507"/>
        <a:ext cx="4175627" cy="1138167"/>
      </dsp:txXfrm>
    </dsp:sp>
    <dsp:sp modelId="{8CE7CAA3-5680-4E54-8F59-98D24033A20C}">
      <dsp:nvSpPr>
        <dsp:cNvPr id="0" name=""/>
        <dsp:cNvSpPr/>
      </dsp:nvSpPr>
      <dsp:spPr>
        <a:xfrm>
          <a:off x="0" y="2039215"/>
          <a:ext cx="9982201" cy="11381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A47D6-94FC-4C28-931B-5B851677892F}">
      <dsp:nvSpPr>
        <dsp:cNvPr id="0" name=""/>
        <dsp:cNvSpPr/>
      </dsp:nvSpPr>
      <dsp:spPr>
        <a:xfrm>
          <a:off x="344295" y="2295303"/>
          <a:ext cx="625991" cy="625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2180DE-33F2-4D7A-91D5-517F2312FFEE}">
      <dsp:nvSpPr>
        <dsp:cNvPr id="0" name=""/>
        <dsp:cNvSpPr/>
      </dsp:nvSpPr>
      <dsp:spPr>
        <a:xfrm>
          <a:off x="1314582" y="2039215"/>
          <a:ext cx="4491990" cy="113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56" tIns="120456" rIns="120456" bIns="120456" numCol="1" spcCol="1270" anchor="ctr" anchorCtr="0">
          <a:noAutofit/>
        </a:bodyPr>
        <a:lstStyle/>
        <a:p>
          <a:pPr marL="0" lvl="0" indent="0" algn="l" defTabSz="1111250">
            <a:lnSpc>
              <a:spcPct val="90000"/>
            </a:lnSpc>
            <a:spcBef>
              <a:spcPct val="0"/>
            </a:spcBef>
            <a:spcAft>
              <a:spcPct val="35000"/>
            </a:spcAft>
            <a:buNone/>
          </a:pPr>
          <a:r>
            <a:rPr lang="en-US" sz="2500" b="0" i="0" kern="1200"/>
            <a:t>Program End Detection:</a:t>
          </a:r>
          <a:endParaRPr lang="en-US" sz="2500" kern="1200"/>
        </a:p>
      </dsp:txBody>
      <dsp:txXfrm>
        <a:off x="1314582" y="2039215"/>
        <a:ext cx="4491990" cy="1138167"/>
      </dsp:txXfrm>
    </dsp:sp>
    <dsp:sp modelId="{C8B9B039-FAAC-4FA6-9233-E67B4C348779}">
      <dsp:nvSpPr>
        <dsp:cNvPr id="0" name=""/>
        <dsp:cNvSpPr/>
      </dsp:nvSpPr>
      <dsp:spPr>
        <a:xfrm>
          <a:off x="5806573" y="2039215"/>
          <a:ext cx="4175627" cy="113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56" tIns="120456" rIns="120456" bIns="120456" numCol="1" spcCol="1270" anchor="ctr" anchorCtr="0">
          <a:noAutofit/>
        </a:bodyPr>
        <a:lstStyle/>
        <a:p>
          <a:pPr marL="0" lvl="0" indent="0" algn="l" defTabSz="800100">
            <a:lnSpc>
              <a:spcPct val="90000"/>
            </a:lnSpc>
            <a:spcBef>
              <a:spcPct val="0"/>
            </a:spcBef>
            <a:spcAft>
              <a:spcPct val="35000"/>
            </a:spcAft>
            <a:buNone/>
          </a:pPr>
          <a:r>
            <a:rPr lang="en-US" sz="1800" b="0" i="0" kern="1200"/>
            <a:t>Program "ends" when register t6 is set to 0xDEADBEEF</a:t>
          </a:r>
          <a:endParaRPr lang="en-US" sz="1800" kern="1200"/>
        </a:p>
      </dsp:txBody>
      <dsp:txXfrm>
        <a:off x="5806573" y="2039215"/>
        <a:ext cx="4175627" cy="11381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2"/>
    </inkml:context>
    <inkml:brush xml:id="br0">
      <inkml:brushProperty name="width" value="0.1" units="cm"/>
      <inkml:brushProperty name="height" value="0.1" units="cm"/>
    </inkml:brush>
  </inkml:definitions>
  <inkml:trace contextRef="#ctx0" brushRef="#br0">12946 5547 16383 0 0,'-1'5'0'0'0,"-2"12"0"0"0,-1 9 0 0 0,-3 11 0 0 0,-1 10 0 0 0,-2 8 0 0 0,-1 6 0 0 0,1-2 0 0 0,-2 12 0 0 0,-1-1 0 0 0,2-7 0 0 0,2-9 0 0 0,1-9 0 0 0,1-6 0 0 0,1-5 0 0 0,0-3 0 0 0,1-1 0 0 0,-1 5 0 0 0,-1 2 0 0 0,0 7 0 0 0,-1 0 0 0 0,0-1 0 0 0,0 2 0 0 0,1-3 0 0 0,1-6 0 0 0,1-8 0 0 0,1-5 0 0 0,0-3 0 0 0,0 2 0 0 0,0-1 0 0 0,1 1 0 0 0,-1-1 0 0 0,0 1 0 0 0,0 1 0 0 0,-2 8 0 0 0,-1 10 0 0 0,-5 25 0 0 0,-2 14 0 0 0,0 3 0 0 0,-1 0 0 0 0,1-5 0 0 0,2-9 0 0 0,1-6 0 0 0,1-8 0 0 0,1-4 0 0 0,0 2 0 0 0,0-3 0 0 0,0 0 0 0 0,0 3 0 0 0,-1 3 0 0 0,0 2 0 0 0,-1 4 0 0 0,-2 13 0 0 0,0-1 0 0 0,-2 10 0 0 0,0 1 0 0 0,1-4 0 0 0,0-4 0 0 0,2-10 0 0 0,0 6 0 0 0,-2 2 0 0 0,2-8 0 0 0,1-3 0 0 0,0-3 0 0 0,2-6 0 0 0,-1-2 0 0 0,-1 14 0 0 0,-2 6 0 0 0,0 2 0 0 0,1-7 0 0 0,1-10 0 0 0,2-4 0 0 0,0-6 0 0 0,2-6 0 0 0,-1 0 0 0 0,0 4 0 0 0,-5 29 0 0 0,-3 14 0 0 0,1-4 0 0 0,1-5 0 0 0,3-13 0 0 0,1-12 0 0 0,1-4 0 0 0,-2 12 0 0 0,-1 1 0 0 0,1 0 0 0 0,1-6 0 0 0,0-1 0 0 0,1-5 0 0 0,0-1 0 0 0,1-7 0 0 0,1-5 0 0 0,0 2 0 0 0,0-2 0 0 0,-1 5 0 0 0,1-2 0 0 0,-2 5 0 0 0,1-1 0 0 0,0 2 0 0 0,0-4 0 0 0,2-7 0 0 0,-1 1 0 0 0,0 0 0 0 0,0 5 0 0 0,-2 6 0 0 0,0 0 0 0 0,1-3 0 0 0,1-4 0 0 0,0-5 0 0 0,1-2 0 0 0,1-6 0 0 0,1-5 0 0 0,0-4 0 0 0,1-2 0 0 0,1-3 0 0 0,-1-1 0 0 0,1-1 0 0 0,-1 3 0 0 0,-1 4 0 0 0,1 0 0 0 0,-1-1 0 0 0,1 0 0 0 0,0 1 0 0 0,-1 0 0 0 0,1-1 0 0 0,0-2 0 0 0,0 0 0 0 0,0-2 0 0 0,0 3 0 0 0,-1 3 0 0 0,0 0 0 0 0,1 0 0 0 0,-1 0 0 0 0,0 0 0 0 0,0 2 0 0 0,1-1 0 0 0,-1 0 0 0 0,-1 4 0 0 0,0 3 0 0 0,0-1 0 0 0,1-4 0 0 0,-1 1 0 0 0,1 0 0 0 0,0-2 0 0 0,0 1 0 0 0,-1 1 0 0 0,1-1 0 0 0,0-1 0 0 0,0-1 0 0 0,0 1 0 0 0,0-1 0 0 0,1-2 0 0 0,-1 0 0 0 0,0 0 0 0 0,1 1 0 0 0,-1 0 0 0 0,0 1 0 0 0,0 2 0 0 0,0 1 0 0 0,-11 58 0 0 0,-4 26 0 0 0,0-5 0 0 0,4-18 0 0 0,4-21 0 0 0,3-19 0 0 0,2-15 0 0 0,3-10 0 0 0,0-9 0 0 0,2-3 0 0 0,0-2 0 0 0,-1 1 0 0 0,0 2 0 0 0,1 0 0 0 0,-2 2 0 0 0,1 1 0 0 0,-1 3 0 0 0,0 2 0 0 0,0-1 0 0 0,0 0 0 0 0,0 0 0 0 0,0 1 0 0 0,0 2 0 0 0,-1 0 0 0 0,1 0 0 0 0,-1-2 0 0 0,1-2 0 0 0,1 0 0 0 0,-1-2 0 0 0,1 0 0 0 0,-1 0 0 0 0,1-1 0 0 0,0 0 0 0 0,-1 0 0 0 0,1 1 0 0 0,0-1 0 0 0,-1 1 0 0 0,1-3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23:49:01.519"/>
    </inkml:context>
    <inkml:brush xml:id="br0">
      <inkml:brushProperty name="width" value="0.1" units="cm"/>
      <inkml:brushProperty name="height" value="0.1" units="cm"/>
    </inkml:brush>
  </inkml:definitions>
  <inkml:trace contextRef="#ctx0" brushRef="#br0">17857 8615 16383 0 0,'-35'1'0'0'0,"-23"2"0"0"0,-11 1 0 0 0,-6 0 0 0 0,8-1 0 0 0,13 0 0 0 0,11 0 0 0 0,7-2 0 0 0,8 1 0 0 0,7-1 0 0 0,3 0 0 0 0,3 0 0 0 0,1-1 0 0 0,-1 1 0 0 0,-1 0 0 0 0,-3 0 0 0 0,0 0 0 0 0,0 0 0 0 0,1 0 0 0 0,1 0 0 0 0,2 0 0 0 0,-1 0 0 0 0,2-1 0 0 0,-3 1 0 0 0,0 0 0 0 0,-1 0 0 0 0,2 0 0 0 0,-1 0 0 0 0,2 0 0 0 0,-2-1 0 0 0,-4 2 0 0 0,-2-1 0 0 0,0 0 0 0 0,1 0 0 0 0,0 0 0 0 0,1 0 0 0 0,0 0 0 0 0,-3 1 0 0 0,1-1 0 0 0,0 0 0 0 0,1 0 0 0 0,1 0 0 0 0,3 0 0 0 0,1 0 0 0 0,2 0 0 0 0,0 0 0 0 0,1 0 0 0 0,-1-1 0 0 0,1 1 0 0 0,0 0 0 0 0,-1 0 0 0 0,1-1 0 0 0,-4 1 0 0 0,1 0 0 0 0,-1 0 0 0 0,1 0 0 0 0,1 0 0 0 0,-2 0 0 0 0,1 0 0 0 0,3-1 0 0 0,0 1 0 0 0,0 0 0 0 0,0 0 0 0 0,0-1 0 0 0,0 1 0 0 0,0 0 0 0 0,-1 0 0 0 0,1-1 0 0 0,-1 1 0 0 0,1 0 0 0 0,-1 0 0 0 0,3-1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23:49:01.520"/>
    </inkml:context>
    <inkml:brush xml:id="br0">
      <inkml:brushProperty name="width" value="0.1" units="cm"/>
      <inkml:brushProperty name="height" value="0.1" units="cm"/>
    </inkml:brush>
  </inkml:definitions>
  <inkml:trace contextRef="#ctx0" brushRef="#br0">17126 8651 16383 0 0,'-5'4'0'0'0,"-6"8"0"0"0,-6 4 0 0 0,0 1 0 0 0,1 0 0 0 0,-2 0 0 0 0,-1 2 0 0 0,-1 1 0 0 0,2-1 0 0 0,2-3 0 0 0,2-2 0 0 0,0-1 0 0 0,2-1 0 0 0,-2 2 0 0 0,0 0 0 0 0,-12 12 0 0 0,-15 16 0 0 0,-11 9 0 0 0,1 0 0 0 0,4-4 0 0 0,6-6 0 0 0,5-5 0 0 0,6-5 0 0 0,2-3 0 0 0,5-5 0 0 0,4-4 0 0 0,2-2 0 0 0,-4 4 0 0 0,-3 3 0 0 0,0 0 0 0 0,1-2 0 0 0,1 1 0 0 0,-2 0 0 0 0,2 0 0 0 0,-2 0 0 0 0,0 2 0 0 0,-2 0 0 0 0,0 1 0 0 0,0 0 0 0 0,-1 1 0 0 0,1-1 0 0 0,0 1 0 0 0,-4 2 0 0 0,1 0 0 0 0,2-2 0 0 0,1-1 0 0 0,3-2 0 0 0,0-1 0 0 0,3-3 0 0 0,-1 0 0 0 0,2 0 0 0 0,-1 0 0 0 0,-2 1 0 0 0,2-1 0 0 0,-1 2 0 0 0,0-1 0 0 0,0-1 0 0 0,2 0 0 0 0,2-4 0 0 0,2-1 0 0 0,1-1 0 0 0,0 0 0 0 0,0 1 0 0 0,-3 1 0 0 0,1 0 0 0 0,1-1 0 0 0,-1 1 0 0 0,1-1 0 0 0,0 1 0 0 0,-1-1 0 0 0,2-1 0 0 0,-25 25 0 0 0,-8 8 0 0 0,0 0 0 0 0,6-6 0 0 0,4-4 0 0 0,7-6 0 0 0,2-4 0 0 0,0 1 0 0 0,-13 13 0 0 0,-6 7 0 0 0,-3 2 0 0 0,5-5 0 0 0,7-8 0 0 0,4-3 0 0 0,2-2 0 0 0,0 1 0 0 0,-3 1 0 0 0,0 1 0 0 0,3-2 0 0 0,3-4 0 0 0,3-4 0 0 0,4-3 0 0 0,4-3 0 0 0,2-4 0 0 0,4-3 0 0 0,1-1 0 0 0,1-1 0 0 0,0 0 0 0 0,0 1 0 0 0,-1-1 0 0 0,1 0 0 0 0,1-1 0 0 0,-2 2 0 0 0,-2 3 0 0 0,-2 1 0 0 0,0-1 0 0 0,0 2 0 0 0,-1-1 0 0 0,1 1 0 0 0,-1-1 0 0 0,1 0 0 0 0,0 0 0 0 0,2-1 0 0 0,1-3 0 0 0,1 0 0 0 0,0 1 0 0 0,-2 0 0 0 0,2 0 0 0 0,-2 1 0 0 0,-1 1 0 0 0,-1 0 0 0 0,0 1 0 0 0,1 0 0 0 0,-2 1 0 0 0,0-1 0 0 0,2 0 0 0 0,0-1 0 0 0,0 0 0 0 0,1-1 0 0 0,2-2 0 0 0,1-1 0 0 0,0 0 0 0 0,1-1 0 0 0,-2 1 0 0 0,0 1 0 0 0,-1 1 0 0 0,-1 1 0 0 0,-1 1 0 0 0,0 0 0 0 0,1 0 0 0 0,0-1 0 0 0,0 0 0 0 0,-1 0 0 0 0,1 1 0 0 0,0-2 0 0 0,1 1 0 0 0,0-1 0 0 0,0-1 0 0 0,0 1 0 0 0,1-1 0 0 0,-1 1 0 0 0,1-1 0 0 0,0 0 0 0 0,0 0 0 0 0,0 0 0 0 0,0 1 0 0 0,-2 1 0 0 0,1-1 0 0 0,0 0 0 0 0,-1 1 0 0 0,0 0 0 0 0,-1 0 0 0 0,1 0 0 0 0,2-1 0 0 0,0-1 0 0 0,0-1 0 0 0,0 1 0 0 0,0 1 0 0 0,1-3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23:49:01.521"/>
    </inkml:context>
    <inkml:brush xml:id="br0">
      <inkml:brushProperty name="width" value="0.1" units="cm"/>
      <inkml:brushProperty name="height" value="0.1" units="cm"/>
    </inkml:brush>
  </inkml:definitions>
  <inkml:trace contextRef="#ctx0" brushRef="#br0">14634 11311 16383 0 0,'-35'-6'0'0'0,"-70"-13"0"0"0,-74-12 0 0 0,-55-11 0 0 0,-10-1 0 0 0,25 5 0 0 0,48 7 0 0 0,50 10 0 0 0,36 6 0 0 0,30 5 0 0 0,13 3 0 0 0,12 2 0 0 0,1 0 0 0 0,2 0 0 0 0,4 1 0 0 0,3 0 0 0 0,1 1 0 0 0,-20-4 0 0 0,-6-1 0 0 0,-8-1 0 0 0,2 0 0 0 0,-2-1 0 0 0,-3 1 0 0 0,-2-2 0 0 0,3 2 0 0 0,7 0 0 0 0,1 1 0 0 0,4 0 0 0 0,6 2 0 0 0,5 0 0 0 0,6 2 0 0 0,5 0 0 0 0,3 1 0 0 0,3 0 0 0 0,-2 0 0 0 0,0 0 0 0 0,-2 0 0 0 0,-3-1 0 0 0,-8-1 0 0 0,-1-1 0 0 0,-1 0 0 0 0,3 1 0 0 0,1 0 0 0 0,4 1 0 0 0,3 0 0 0 0,2 1 0 0 0,2 0 0 0 0,2 1 0 0 0,-2-1 0 0 0,1 0 0 0 0,-1 0 0 0 0,-1-1 0 0 0,-1 1 0 0 0,-31-6 0 0 0,-13-2 0 0 0,1 0 0 0 0,7 2 0 0 0,12 1 0 0 0,10 2 0 0 0,8 2 0 0 0,7 1 0 0 0,5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3"/>
    </inkml:context>
    <inkml:brush xml:id="br0">
      <inkml:brushProperty name="width" value="0.1" units="cm"/>
      <inkml:brushProperty name="height" value="0.1" units="cm"/>
    </inkml:brush>
  </inkml:definitions>
  <inkml:trace contextRef="#ctx0" brushRef="#br0">18751 3614 16383 0 0,'-1'0'0'0'0,"-1"1"0"0"0,-10 4 0 0 0,-11 4 0 0 0,-13 6 0 0 0,-20 7 0 0 0,-11 5 0 0 0,-3 2 0 0 0,4-3 0 0 0,3 0 0 0 0,7-3 0 0 0,3-2 0 0 0,7-2 0 0 0,8-4 0 0 0,6-2 0 0 0,6-3 0 0 0,3-1 0 0 0,1 0 0 0 0,3-1 0 0 0,-2 1 0 0 0,-6 1 0 0 0,-3 3 0 0 0,-7 2 0 0 0,-20 7 0 0 0,-20 10 0 0 0,-10 3 0 0 0,-11 5 0 0 0,9-4 0 0 0,8-4 0 0 0,9-3 0 0 0,10-4 0 0 0,13-5 0 0 0,8-3 0 0 0,10-5 0 0 0,4-1 0 0 0,5-2 0 0 0,4-2 0 0 0,1 0 0 0 0,3-1 0 0 0,-3 1 0 0 0,-4 1 0 0 0,-3 2 0 0 0,-43 17 0 0 0,-15 6 0 0 0,1 0 0 0 0,10-4 0 0 0,11-5 0 0 0,14-6 0 0 0,13-4 0 0 0,9-4 0 0 0,4-2 0 0 0,2-1 0 0 0,1 0 0 0 0,-3 1 0 0 0,-4 1 0 0 0,-18 8 0 0 0,-8 3 0 0 0,-18 8 0 0 0,-9 3 0 0 0,-2 1 0 0 0,-8 3 0 0 0,7-3 0 0 0,13-5 0 0 0,15-6 0 0 0,14-5 0 0 0,7-4 0 0 0,8-2 0 0 0,2-2 0 0 0,-10 5 0 0 0,-4 1 0 0 0,-8 3 0 0 0,0 1 0 0 0,2-2 0 0 0,3 0 0 0 0,-3 0 0 0 0,2 0 0 0 0,5-2 0 0 0,3-2 0 0 0,3 0 0 0 0,2-2 0 0 0,1 0 0 0 0,2-1 0 0 0,0 1 0 0 0,-6 1 0 0 0,-1 2 0 0 0,-1-1 0 0 0,1 0 0 0 0,0 0 0 0 0,-1 1 0 0 0,2-1 0 0 0,1-1 0 0 0,5-2 0 0 0,1 0 0 0 0,-2 1 0 0 0,2-2 0 0 0,0 1 0 0 0,-8 3 0 0 0,-54 23 0 0 0,-24 8 0 0 0,-17 8 0 0 0,2-2 0 0 0,12-4 0 0 0,20-8 0 0 0,13-5 0 0 0,15-7 0 0 0,9-3 0 0 0,7-3 0 0 0,2-1 0 0 0,-3 1 0 0 0,2 0 0 0 0,4-2 0 0 0,3-2 0 0 0,5-1 0 0 0,4-2 0 0 0,8-3 0 0 0,3-1 0 0 0,2-1 0 0 0,2-1 0 0 0,0 0 0 0 0,-2 1 0 0 0,-4 1 0 0 0,-3 2 0 0 0,0 0 0 0 0,-1 0 0 0 0,-1 0 0 0 0,1 1 0 0 0,0-1 0 0 0,-2 0 0 0 0,3 0 0 0 0,2-1 0 0 0,2-1 0 0 0,1 0 0 0 0,0 0 0 0 0,-1 0 0 0 0,0-1 0 0 0,2 1 0 0 0,1-1 0 0 0,-1 0 0 0 0,-4 2 0 0 0,-3 1 0 0 0,0 0 0 0 0,2 0 0 0 0,-1-1 0 0 0,2 0 0 0 0,0 0 0 0 0,0 0 0 0 0,2-1 0 0 0,2-1 0 0 0,0 0 0 0 0,2 0 0 0 0,-3 1 0 0 0,-3 0 0 0 0,1 1 0 0 0,-2 0 0 0 0,1 0 0 0 0,0 0 0 0 0,3-1 0 0 0,1-1 0 0 0,2-1 0 0 0,-2 2 0 0 0,0-1 0 0 0,1 0 0 0 0,3-1 0 0 0,1-1 0 0 0,1 0 0 0 0,0 0 0 0 0,-1 0 0 0 0,-1 0 0 0 0,0 1 0 0 0,3-1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4"/>
    </inkml:context>
    <inkml:brush xml:id="br0">
      <inkml:brushProperty name="width" value="0.1" units="cm"/>
      <inkml:brushProperty name="height" value="0.1" units="cm"/>
    </inkml:brush>
  </inkml:definitions>
  <inkml:trace contextRef="#ctx0" brushRef="#br0">17285 3621 16383 0 0,'0'5'0'0'0,"1"6"0"0"0,0 25 0 0 0,1 16 0 0 0,1 23 0 0 0,0 33 0 0 0,2 21 0 0 0,0 12 0 0 0,0 4 0 0 0,0 0 0 0 0,0-1 0 0 0,0-3 0 0 0,0-3 0 0 0,-1-2 0 0 0,2 11 0 0 0,-1 2 0 0 0,0-1 0 0 0,0-15 0 0 0,-1-7 0 0 0,0-3 0 0 0,1 0 0 0 0,-2-9 0 0 0,2 10 0 0 0,-1-6 0 0 0,0-11 0 0 0,0 10 0 0 0,0 8 0 0 0,0-6 0 0 0,0-1 0 0 0,0-16 0 0 0,-1-2 0 0 0,1-8 0 0 0,-1-8 0 0 0,-1-8 0 0 0,0-15 0 0 0,0-6 0 0 0,0-3 0 0 0,0-4 0 0 0,-1-6 0 0 0,1-6 0 0 0,-1-3 0 0 0,0-5 0 0 0,0 3 0 0 0,0 7 0 0 0,1 3 0 0 0,0 16 0 0 0,0 10 0 0 0,1 16 0 0 0,0 5 0 0 0,1 22 0 0 0,0 16 0 0 0,1 20 0 0 0,0-3 0 0 0,0-3 0 0 0,-1-21 0 0 0,0-20 0 0 0,-1-3 0 0 0,0 4 0 0 0,1-4 0 0 0,-1-7 0 0 0,0 4 0 0 0,0-10 0 0 0,0-13 0 0 0,-1-8 0 0 0,0-9 0 0 0,-1-10 0 0 0,0-6 0 0 0,0-6 0 0 0,0-2 0 0 0,0-1 0 0 0,0-2 0 0 0,0 1 0 0 0,0 0 0 0 0,0 7 0 0 0,1 2 0 0 0,-1-1 0 0 0,0 6 0 0 0,1-1 0 0 0,-1-1 0 0 0,0-3 0 0 0,1 4 0 0 0,-1-1 0 0 0,0-2 0 0 0,1-2 0 0 0,-1 4 0 0 0,0-1 0 0 0,1 5 0 0 0,-1 5 0 0 0,1 0 0 0 0,0-3 0 0 0,-1-6 0 0 0,0-3 0 0 0,0-4 0 0 0,1-2 0 0 0,-1-1 0 0 0,-1-1 0 0 0,1 0 0 0 0,0-3 0 0 0,0-3 0 0 0,0 0 0 0 0,0 1 0 0 0,-1-1 0 0 0,1-2 0 0 0,0-2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5"/>
    </inkml:context>
    <inkml:brush xml:id="br0">
      <inkml:brushProperty name="width" value="0.1" units="cm"/>
      <inkml:brushProperty name="height" value="0.1" units="cm"/>
    </inkml:brush>
  </inkml:definitions>
  <inkml:trace contextRef="#ctx0" brushRef="#br0">17502 9775 16383 0 0,'2'-1'0'0'0,"3"-2"0"0"0,4-1 0 0 0,2-2 0 0 0,2-1 0 0 0,5-2 0 0 0,2-2 0 0 0,1 0 0 0 0,4-3 0 0 0,1 0 0 0 0,1 0 0 0 0,5-3 0 0 0,6-3 0 0 0,0 0 0 0 0,-4 1 0 0 0,-6 5 0 0 0,-5 2 0 0 0,-4 1 0 0 0,-2 2 0 0 0,-1 1 0 0 0,3-2 0 0 0,1-1 0 0 0,2-1 0 0 0,4-2 0 0 0,3-1 0 0 0,-2 1 0 0 0,1-1 0 0 0,0 0 0 0 0,-4 2 0 0 0,-4 2 0 0 0,-3 3 0 0 0,-2 0 0 0 0,-1 0 0 0 0,0 1 0 0 0,3-2 0 0 0,1-1 0 0 0,3-1 0 0 0,2-1 0 0 0,-2 0 0 0 0,1 1 0 0 0,-1-1 0 0 0,-1 2 0 0 0,-3 1 0 0 0,0 0 0 0 0,9-5 0 0 0,0 0 0 0 0,2-1 0 0 0,-1 1 0 0 0,4-3 0 0 0,7-3 0 0 0,20-10 0 0 0,10-6 0 0 0,2-2 0 0 0,2 0 0 0 0,-2 1 0 0 0,9-6 0 0 0,4 0 0 0 0,9-6 0 0 0,-1 0 0 0 0,-6 4 0 0 0,-13 7 0 0 0,-6 3 0 0 0,7-4 0 0 0,-4 2 0 0 0,-4 3 0 0 0,-9 4 0 0 0,-6 3 0 0 0,-5 3 0 0 0,-1 1 0 0 0,-3 1 0 0 0,-4 2 0 0 0,4-1 0 0 0,-4 1 0 0 0,-6 4 0 0 0,-4 1 0 0 0,-4 3 0 0 0,5-3 0 0 0,3-1 0 0 0,6-4 0 0 0,1 0 0 0 0,3-2 0 0 0,4-2 0 0 0,0 0 0 0 0,14-7 0 0 0,30-17 0 0 0,43-22 0 0 0,10-5 0 0 0,11-7 0 0 0,-9 6 0 0 0,-19 9 0 0 0,-20 11 0 0 0,-17 10 0 0 0,-18 9 0 0 0,-17 8 0 0 0,-14 9 0 0 0,-14 6 0 0 0,-9 6 0 0 0,-7 3 0 0 0,0 0 0 0 0,-2 2 0 0 0,0-1 0 0 0,2-1 0 0 0,1 0 0 0 0,0-1 0 0 0,1 0 0 0 0,1 0 0 0 0,0-1 0 0 0,-1 2 0 0 0,-4 1 0 0 0,-6 4 0 0 0,-6 2 0 0 0,-4 3 0 0 0,-4 2 0 0 0,-3 1 0 0 0,-2 2 0 0 0,0-1 0 0 0,0 1 0 0 0,1-1 0 0 0,3-1 0 0 0,2-2 0 0 0,-1 1 0 0 0,1-1 0 0 0,-1 1 0 0 0,0 0 0 0 0,0 0 0 0 0,0 0 0 0 0,-1 0 0 0 0,1 0 0 0 0,1 0 0 0 0,0-1 0 0 0,1 0 0 0 0,1-1 0 0 0,1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6"/>
    </inkml:context>
    <inkml:brush xml:id="br0">
      <inkml:brushProperty name="width" value="0.1" units="cm"/>
      <inkml:brushProperty name="height" value="0.1" units="cm"/>
    </inkml:brush>
  </inkml:definitions>
  <inkml:trace contextRef="#ctx0" brushRef="#br0">20649 7532 16383 0 0,'5'0'0'0'0,"13"-1"0"0"0,7 0 0 0 0,4-1 0 0 0,-2 1 0 0 0,0 0 0 0 0,-3-1 0 0 0,-2 1 0 0 0,-3 0 0 0 0,-2 0 0 0 0,-1 0 0 0 0,-2 1 0 0 0,2-1 0 0 0,4 0 0 0 0,0 0 0 0 0,-1 0 0 0 0,2 0 0 0 0,19-2 0 0 0,9 1 0 0 0,-1-1 0 0 0,4 1 0 0 0,-3-1 0 0 0,-5 1 0 0 0,2-1 0 0 0,2 1 0 0 0,5-1 0 0 0,-2 0 0 0 0,-5 1 0 0 0,1 0 0 0 0,-3-1 0 0 0,-4 1 0 0 0,-7 0 0 0 0,-3 1 0 0 0,-3-1 0 0 0,-1 1 0 0 0,1 0 0 0 0,-1-1 0 0 0,2 1 0 0 0,-1-1 0 0 0,1 1 0 0 0,1-1 0 0 0,-1 1 0 0 0,7-1 0 0 0,1 0 0 0 0,6 0 0 0 0,-2 0 0 0 0,-3 0 0 0 0,-2 0 0 0 0,-6 1 0 0 0,-2-1 0 0 0,-4 1 0 0 0,0 0 0 0 0,0 0 0 0 0,-1-1 0 0 0,-2 1 0 0 0,-2 0 0 0 0,-1 1 0 0 0,-2-1 0 0 0,2 0 0 0 0,0 0 0 0 0,0 0 0 0 0,2 0 0 0 0,3 0 0 0 0,-1 0 0 0 0,0 0 0 0 0,-2 0 0 0 0,-1 0 0 0 0,-2 0 0 0 0,-1 0 0 0 0,0 0 0 0 0,-1 1 0 0 0,0-1 0 0 0,0 0 0 0 0,1 0 0 0 0,1 1 0 0 0,4-1 0 0 0,1-1 0 0 0,0 1 0 0 0,-3 0 0 0 0,8 0 0 0 0,4-1 0 0 0,2 1 0 0 0,5-1 0 0 0,3 0 0 0 0,-2 0 0 0 0,-1 0 0 0 0,-6 0 0 0 0,-2 1 0 0 0,-2-1 0 0 0,-1 1 0 0 0,1-1 0 0 0,6 1 0 0 0,3-1 0 0 0,0 0 0 0 0,-2 0 0 0 0,-1 0 0 0 0,-2 1 0 0 0,-3-1 0 0 0,-2 1 0 0 0,-3 0 0 0 0,-3 0 0 0 0,-2 0 0 0 0,-2 0 0 0 0,-1 0 0 0 0,-1 0 0 0 0,0 1 0 0 0,-1-1 0 0 0,1 0 0 0 0,0 1 0 0 0,0-1 0 0 0,0 0 0 0 0,0 0 0 0 0,1 1 0 0 0,-1-1 0 0 0,0 0 0 0 0,1 0 0 0 0,-1 1 0 0 0,0-1 0 0 0,1 0 0 0 0,-1 0 0 0 0,0 1 0 0 0,0-1 0 0 0,3 0 0 0 0,1 0 0 0 0,-1 0 0 0 0,0 0 0 0 0,-1 0 0 0 0,-1 1 0 0 0,0-1 0 0 0,0 0 0 0 0,-1 0 0 0 0,0 1 0 0 0,0-1 0 0 0,0 0 0 0 0,1 0 0 0 0,7 0 0 0 0,3 0 0 0 0,0 0 0 0 0,-2-1 0 0 0,-3 1 0 0 0,-2 0 0 0 0,-1 1 0 0 0,0-1 0 0 0,1 0 0 0 0,-1 0 0 0 0,-1 0 0 0 0,0 0 0 0 0,-1 0 0 0 0,-1 1 0 0 0,1-1 0 0 0,-1 0 0 0 0,0 0 0 0 0,0 1 0 0 0,0-1 0 0 0,0 0 0 0 0,1 0 0 0 0,-1 1 0 0 0,0-1 0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7"/>
    </inkml:context>
    <inkml:brush xml:id="br0">
      <inkml:brushProperty name="width" value="0.1" units="cm"/>
      <inkml:brushProperty name="height" value="0.1" units="cm"/>
    </inkml:brush>
  </inkml:definitions>
  <inkml:trace contextRef="#ctx0" brushRef="#br0">24507 7352 16383 0 0,'-1'1'0'0'0,"-2"2"0"0"0,-1 2 0 0 0,-3 3 0 0 0,-2 2 0 0 0,-1 1 0 0 0,-1 1 0 0 0,1-1 0 0 0,-4 5 0 0 0,-1 0 0 0 0,-4 5 0 0 0,-3 4 0 0 0,-3 2 0 0 0,-3 4 0 0 0,-1 2 0 0 0,0-1 0 0 0,-3 4 0 0 0,0-1 0 0 0,3-2 0 0 0,1-2 0 0 0,3-3 0 0 0,3-4 0 0 0,4-4 0 0 0,0-1 0 0 0,2-1 0 0 0,2-2 0 0 0,1-2 0 0 0,2-1 0 0 0,1-3 0 0 0,2 0 0 0 0,0-2 0 0 0,0 1 0 0 0,0 1 0 0 0,-3 1 0 0 0,-2 4 0 0 0,-7 8 0 0 0,-4 3 0 0 0,1-1 0 0 0,1 0 0 0 0,1-2 0 0 0,-3 4 0 0 0,-2 2 0 0 0,-5 5 0 0 0,0 1 0 0 0,-11 11 0 0 0,-3 5 0 0 0,4-7 0 0 0,6-5 0 0 0,1-1 0 0 0,3-3 0 0 0,-3 2 0 0 0,2-1 0 0 0,-2 2 0 0 0,-1 1 0 0 0,1-1 0 0 0,2-3 0 0 0,4-4 0 0 0,5-5 0 0 0,3-4 0 0 0,1-2 0 0 0,3-1 0 0 0,-1 0 0 0 0,-2 1 0 0 0,0 2 0 0 0,1-2 0 0 0,0-1 0 0 0,1 1 0 0 0,-2 1 0 0 0,0 0 0 0 0,0 0 0 0 0,0 0 0 0 0,1-1 0 0 0,0 0 0 0 0,3-3 0 0 0,0 0 0 0 0,2-3 0 0 0,-1 1 0 0 0,-36 41 0 0 0,-17 18 0 0 0,0 1 0 0 0,6-7 0 0 0,9-10 0 0 0,9-12 0 0 0,5-3 0 0 0,5-6 0 0 0,-1 1 0 0 0,2-3 0 0 0,6-6 0 0 0,2-2 0 0 0,2-3 0 0 0,1-1 0 0 0,2-2 0 0 0,2-2 0 0 0,0 0 0 0 0,1-1 0 0 0,1-1 0 0 0,0-1 0 0 0,-2 3 0 0 0,0 0 0 0 0,-4 4 0 0 0,0 1 0 0 0,-3 3 0 0 0,-1 1 0 0 0,0-1 0 0 0,0 0 0 0 0,2-1 0 0 0,1-1 0 0 0,-5 4 0 0 0,0 2 0 0 0,-4 3 0 0 0,-1 2 0 0 0,1-2 0 0 0,3-3 0 0 0,0 0 0 0 0,1-1 0 0 0,3-3 0 0 0,1-2 0 0 0,0 1 0 0 0,0-1 0 0 0,2-1 0 0 0,0-1 0 0 0,1-1 0 0 0,1-1 0 0 0,-3 4 0 0 0,1-2 0 0 0,2-1 0 0 0,2-4 0 0 0,1-1 0 0 0,1 0 0 0 0,2-2 0 0 0,-1 0 0 0 0,2-1 0 0 0,-1 0 0 0 0,-1 2 0 0 0,0 0 0 0 0,-1 0 0 0 0,2-1 0 0 0,0-1 0 0 0,1-1 0 0 0,-1 2 0 0 0,-2 2 0 0 0,1-2 0 0 0,2-1 0 0 0,1-3 0 0 0,1 1 0 0 0,0-1 0 0 0,-1 1 0 0 0,-1 1 0 0 0,0 1 0 0 0,0-1 0 0 0,0 1 0 0 0,0-1 0 0 0,2-2 0 0 0,0-1 0 0 0,1 1 0 0 0,-1 0 0 0 0,-1 2 0 0 0,-2 0 0 0 0,2 0 0 0 0,-1 0 0 0 0,0 0 0 0 0,0 1 0 0 0,-1 0 0 0 0,1 0 0 0 0,0-1 0 0 0,0 0 0 0 0,-2 2 0 0 0,0 1 0 0 0,1-1 0 0 0,-1 1 0 0 0,-1 0 0 0 0,1 0 0 0 0,-1 0 0 0 0,1-1 0 0 0,0 1 0 0 0,2-2 0 0 0,0-1 0 0 0,1-1 0 0 0,0 0 0 0 0,-2 2 0 0 0,1 0 0 0 0,1-1 0 0 0,0-1 0 0 0,-1 1 0 0 0,0 0 0 0 0,0 0 0 0 0,1 0 0 0 0,-1 0 0 0 0,-1 1 0 0 0,1 0 0 0 0,-2 1 0 0 0,2-2 0 0 0,0 1 0 0 0,-1 1 0 0 0,0-1 0 0 0,1-1 0 0 0,-1 2 0 0 0,-8 8 0 0 0,-2 3 0 0 0,0-1 0 0 0,2-2 0 0 0,4-3 0 0 0,1-3 0 0 0,4-3 0 0 0,1-2 0 0 0,2-3 0 0 0,2 0 0 0 0,0-2 0 0 0,0 0 0 0 0,1 1 0 0 0,-2 0 0 0 0,-1 2 0 0 0,-2 2 0 0 0,0 0 0 0 0,0 1 0 0 0,-1 1 0 0 0,0-2 0 0 0,2 0 0 0 0,1-2 0 0 0,-1 1 0 0 0,1-1 0 0 0,0 0 0 0 0,1-1 0 0 0,1-1 0 0 0,-1 0 0 0 0,1 0 0 0 0,1-1 0 0 0,-2 2 0 0 0,-2 2 0 0 0,0 0 0 0 0,0 0 0 0 0,-2 2 0 0 0,0 1 0 0 0,0-1 0 0 0,2-2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8"/>
    </inkml:context>
    <inkml:brush xml:id="br0">
      <inkml:brushProperty name="width" value="0.1" units="cm"/>
      <inkml:brushProperty name="height" value="0.1" units="cm"/>
    </inkml:brush>
  </inkml:definitions>
  <inkml:trace contextRef="#ctx0" brushRef="#br0">21279 10823 16383 0 0,'-2'0'0'0'0,"-13"-1"0"0"0,-13 1 0 0 0,-7-1 0 0 0,-1 1 0 0 0,5-1 0 0 0,3 1 0 0 0,6-1 0 0 0,3 1 0 0 0,0 0 0 0 0,1-1 0 0 0,1 1 0 0 0,-2 0 0 0 0,1-1 0 0 0,0 1 0 0 0,1 0 0 0 0,1 0 0 0 0,0-1 0 0 0,-1 1 0 0 0,-1 0 0 0 0,1-1 0 0 0,-20 1 0 0 0,-15-1 0 0 0,-2 0 0 0 0,-4 0 0 0 0,-2 0 0 0 0,-2 0 0 0 0,4 0 0 0 0,11 0 0 0 0,10 0 0 0 0,9 1 0 0 0,-2-1 0 0 0,3 1 0 0 0,0-1 0 0 0,0 1 0 0 0,0-1 0 0 0,-7 1 0 0 0,1-1 0 0 0,-5 1 0 0 0,1-1 0 0 0,5 0 0 0 0,-3 1 0 0 0,-1-1 0 0 0,2 0 0 0 0,1 1 0 0 0,1-1 0 0 0,2 1 0 0 0,3-1 0 0 0,-5 1 0 0 0,-1-1 0 0 0,-1 1 0 0 0,-4-1 0 0 0,1 0 0 0 0,2 1 0 0 0,2-1 0 0 0,5 1 0 0 0,1-1 0 0 0,-4 1 0 0 0,-3-1 0 0 0,2 0 0 0 0,-4 1 0 0 0,0-1 0 0 0,0 1 0 0 0,-9-1 0 0 0,-2 0 0 0 0,3 0 0 0 0,-3 0 0 0 0,2 1 0 0 0,4-1 0 0 0,-2 0 0 0 0,1 0 0 0 0,-2 1 0 0 0,-5-1 0 0 0,1 0 0 0 0,3 0 0 0 0,6 0 0 0 0,3 1 0 0 0,6-1 0 0 0,3 1 0 0 0,2-1 0 0 0,-1 1 0 0 0,0-1 0 0 0,-1 1 0 0 0,-1 0 0 0 0,3-1 0 0 0,0 1 0 0 0,-1-1 0 0 0,2 1 0 0 0,0-1 0 0 0,2 1 0 0 0,2 0 0 0 0,2-1 0 0 0,-1 1 0 0 0,0 0 0 0 0,2-1 0 0 0,-2 1 0 0 0,-3 0 0 0 0,1-1 0 0 0,1 1 0 0 0,-1 0 0 0 0,-2-1 0 0 0,1 1 0 0 0,-2-1 0 0 0,2 1 0 0 0,2 0 0 0 0,2-1 0 0 0,1 1 0 0 0,2 0 0 0 0,-2-1 0 0 0,-3 1 0 0 0,-3 0 0 0 0,0-1 0 0 0,2 1 0 0 0,1 0 0 0 0,5-1 0 0 0,2 1 0 0 0,1 0 0 0 0,0 0 0 0 0,0-1 0 0 0,-1 1 0 0 0,-3 0 0 0 0,-4 0 0 0 0,0-1 0 0 0,-3 1 0 0 0,1-1 0 0 0,-1 1 0 0 0,1 0 0 0 0,2-1 0 0 0,-1 1 0 0 0,1 0 0 0 0,-1-1 0 0 0,1 1 0 0 0,-2 0 0 0 0,1-1 0 0 0,1 1 0 0 0,-6-1 0 0 0,-4 1 0 0 0,1-1 0 0 0,5 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49"/>
    </inkml:context>
    <inkml:brush xml:id="br0">
      <inkml:brushProperty name="width" value="0.1" units="cm"/>
      <inkml:brushProperty name="height" value="0.1" units="cm"/>
    </inkml:brush>
  </inkml:definitions>
  <inkml:trace contextRef="#ctx0" brushRef="#br0">17420 9120 16383 0 0,'0'2'0'0'0,"0"13"0"0"0,-1 7 0 0 0,0 6 0 0 0,0 9 0 0 0,-1 2 0 0 0,1 6 0 0 0,-1 0 0 0 0,0 5 0 0 0,0 2 0 0 0,1 3 0 0 0,-1-5 0 0 0,0-7 0 0 0,1-8 0 0 0,0-5 0 0 0,0-5 0 0 0,0-2 0 0 0,1-2 0 0 0,-1-3 0 0 0,0-2 0 0 0,1-1 0 0 0,-1 2 0 0 0,1 3 0 0 0,-1 2 0 0 0,0 1 0 0 0,0-2 0 0 0,1 1 0 0 0,-1 1 0 0 0,0 0 0 0 0,0 0 0 0 0,0-1 0 0 0,0 3 0 0 0,1 2 0 0 0,-1-1 0 0 0,0 0 0 0 0,0-2 0 0 0,0-2 0 0 0,0-3 0 0 0,1-2 0 0 0,-1 1 0 0 0,1 2 0 0 0,-1 1 0 0 0,0-2 0 0 0,0-1 0 0 0,1 0 0 0 0,-1-3 0 0 0,1 1 0 0 0,-1-2 0 0 0,1 1 0 0 0,-1-1 0 0 0,1 0 0 0 0,-1 0 0 0 0,1 1 0 0 0,-1-1 0 0 0,1 0 0 0 0,-1 1 0 0 0,1-1 0 0 0,-1 1 0 0 0,1-1 0 0 0,-1 0 0 0 0,1 1 0 0 0,-1 2 0 0 0,1 0 0 0 0,-1 1 0 0 0,0-1 0 0 0,1-1 0 0 0,-1 0 0 0 0,1-1 0 0 0,-1 2 0 0 0,1 1 0 0 0,-1-1 0 0 0,0 3 0 0 0,1-1 0 0 0,-1-1 0 0 0,0 0 0 0 0,1-2 0 0 0,-1 0 0 0 0,1-2 0 0 0,-1 1 0 0 0,1-1 0 0 0,-1 0 0 0 0,1 0 0 0 0,-1 1 0 0 0,1-1 0 0 0,-1 0 0 0 0,1 0 0 0 0,-1 1 0 0 0,1-1 0 0 0,-1 1 0 0 0,1-1 0 0 0,-1 0 0 0 0,1 1 0 0 0,-1-1 0 0 0,1 0 0 0 0,-1 1 0 0 0,1-1 0 0 0,-1 0 0 0 0,1 1 0 0 0,-1-1 0 0 0,1 0 0 0 0,-1 1 0 0 0,1-1 0 0 0,-1 0 0 0 0,1 1 0 0 0,-1-3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3T03:11:58.750"/>
    </inkml:context>
    <inkml:brush xml:id="br0">
      <inkml:brushProperty name="width" value="0.1" units="cm"/>
      <inkml:brushProperty name="height" value="0.1" units="cm"/>
    </inkml:brush>
  </inkml:definitions>
  <inkml:trace contextRef="#ctx0" brushRef="#br0">17447 10827 16383 0 0,'-3'0'0'0'0,"-2"0"0"0"0,-4-2 0 0 0,-3-1 0 0 0,-1-3 0 0 0,-1 0 0 0 0,-1-1 0 0 0,3-2 0 0 0,0-3 0 0 0,0 0 0 0 0,2-2 0 0 0,3 0 0 0 0,2-1 0 0 0,3 0 0 0 0,0 0 0 0 0,2 0 0 0 0,1 1 0 0 0,-1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4FCF0-4C54-432F-932C-4B17327AEC60}" type="datetimeFigureOut">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3DEF3-E30E-424C-9441-796C030B0948}" type="slidenum">
              <a:t>‹#›</a:t>
            </a:fld>
            <a:endParaRPr lang="en-US"/>
          </a:p>
        </p:txBody>
      </p:sp>
    </p:spTree>
    <p:extLst>
      <p:ext uri="{BB962C8B-B14F-4D97-AF65-F5344CB8AC3E}">
        <p14:creationId xmlns:p14="http://schemas.microsoft.com/office/powerpoint/2010/main" val="3175130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 is the summary of design </a:t>
            </a:r>
            <a:r>
              <a:rPr lang="en-US" err="1">
                <a:ea typeface="Calibri"/>
                <a:cs typeface="Calibri"/>
              </a:rPr>
              <a:t>requirments</a:t>
            </a:r>
            <a:r>
              <a:rPr lang="en-US">
                <a:ea typeface="Calibri"/>
                <a:cs typeface="Calibri"/>
              </a:rPr>
              <a:t> for the RTL team,</a:t>
            </a:r>
          </a:p>
          <a:p>
            <a:r>
              <a:rPr lang="en-US">
                <a:ea typeface="Calibri"/>
                <a:cs typeface="Calibri"/>
              </a:rPr>
              <a:t>We had to support 37 RISC instructions while achieving an Instruction per Clock or IPC rate of 1. The sponsor had set a goal of 100 Million Instructions per Second or MIPS. Given that our IPC rate target is 1, our clock frequency would have to be 100 MHz to achieve the MIPS goal.</a:t>
            </a:r>
          </a:p>
        </p:txBody>
      </p:sp>
      <p:sp>
        <p:nvSpPr>
          <p:cNvPr id="4" name="Slide Number Placeholder 3"/>
          <p:cNvSpPr>
            <a:spLocks noGrp="1"/>
          </p:cNvSpPr>
          <p:nvPr>
            <p:ph type="sldNum" sz="quarter" idx="5"/>
          </p:nvPr>
        </p:nvSpPr>
        <p:spPr/>
        <p:txBody>
          <a:bodyPr/>
          <a:lstStyle/>
          <a:p>
            <a:fld id="{C883DEF3-E30E-424C-9441-796C030B0948}" type="slidenum">
              <a:rPr lang="en-US"/>
              <a:t>13</a:t>
            </a:fld>
            <a:endParaRPr lang="en-US"/>
          </a:p>
        </p:txBody>
      </p:sp>
    </p:spTree>
    <p:extLst>
      <p:ext uri="{BB962C8B-B14F-4D97-AF65-F5344CB8AC3E}">
        <p14:creationId xmlns:p14="http://schemas.microsoft.com/office/powerpoint/2010/main" val="244735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example of the decoder logic testbench which systematically feeds known good RISC-V instructions into the decoder and verifies the output control signals as well as the immediate value are correct. It ensures our decoder logic is stable and reliable before integrating it into a bigger UVM environment as well as gives our team more confidence in the design.</a:t>
            </a:r>
          </a:p>
        </p:txBody>
      </p:sp>
      <p:sp>
        <p:nvSpPr>
          <p:cNvPr id="4" name="Slide Number Placeholder 3"/>
          <p:cNvSpPr>
            <a:spLocks noGrp="1"/>
          </p:cNvSpPr>
          <p:nvPr>
            <p:ph type="sldNum" sz="quarter" idx="5"/>
          </p:nvPr>
        </p:nvSpPr>
        <p:spPr/>
        <p:txBody>
          <a:bodyPr/>
          <a:lstStyle/>
          <a:p>
            <a:fld id="{C883DEF3-E30E-424C-9441-796C030B0948}" type="slidenum">
              <a:rPr lang="en-US" smtClean="0"/>
              <a:t>52</a:t>
            </a:fld>
            <a:endParaRPr lang="en-US"/>
          </a:p>
        </p:txBody>
      </p:sp>
    </p:spTree>
    <p:extLst>
      <p:ext uri="{BB962C8B-B14F-4D97-AF65-F5344CB8AC3E}">
        <p14:creationId xmlns:p14="http://schemas.microsoft.com/office/powerpoint/2010/main" val="1815122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from the decoder logic testbench. It applies an ADDI instruction as the red box shows. You can see that the instruction was decoded properly into all of the correct control signals. This proves that for the ADDI instruction, the module properly decodes. This is one example but the testbench goes through all the supported instructions to ensure functional correctness to ensure all possible instructions are decoded properly.</a:t>
            </a:r>
          </a:p>
        </p:txBody>
      </p:sp>
      <p:sp>
        <p:nvSpPr>
          <p:cNvPr id="4" name="Slide Number Placeholder 3"/>
          <p:cNvSpPr>
            <a:spLocks noGrp="1"/>
          </p:cNvSpPr>
          <p:nvPr>
            <p:ph type="sldNum" sz="quarter" idx="5"/>
          </p:nvPr>
        </p:nvSpPr>
        <p:spPr/>
        <p:txBody>
          <a:bodyPr/>
          <a:lstStyle/>
          <a:p>
            <a:fld id="{C883DEF3-E30E-424C-9441-796C030B0948}" type="slidenum">
              <a:rPr lang="en-US" smtClean="0"/>
              <a:t>53</a:t>
            </a:fld>
            <a:endParaRPr lang="en-US"/>
          </a:p>
        </p:txBody>
      </p:sp>
    </p:spTree>
    <p:extLst>
      <p:ext uri="{BB962C8B-B14F-4D97-AF65-F5344CB8AC3E}">
        <p14:creationId xmlns:p14="http://schemas.microsoft.com/office/powerpoint/2010/main" val="541067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E2779-F778-5B77-8D39-FA32CDCBA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4A405-B64A-0367-6778-C1EFCF5F7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2E3A22-1BFE-1B99-0647-B78D09FD5CB5}"/>
              </a:ext>
            </a:extLst>
          </p:cNvPr>
          <p:cNvSpPr>
            <a:spLocks noGrp="1"/>
          </p:cNvSpPr>
          <p:nvPr>
            <p:ph type="body" idx="1"/>
          </p:nvPr>
        </p:nvSpPr>
        <p:spPr/>
        <p:txBody>
          <a:bodyPr/>
          <a:lstStyle/>
          <a:p>
            <a:r>
              <a:rPr lang="en-US"/>
              <a:t>This example covers the forwarding unit module which verifies that the processor properly forwards data between pipeline stages when a hazard  occurs. This test bench covers cases where no forwarding is needs, only one register needs to be forwarded, or when both need to be forwarded. </a:t>
            </a:r>
          </a:p>
        </p:txBody>
      </p:sp>
      <p:sp>
        <p:nvSpPr>
          <p:cNvPr id="4" name="Slide Number Placeholder 3">
            <a:extLst>
              <a:ext uri="{FF2B5EF4-FFF2-40B4-BE49-F238E27FC236}">
                <a16:creationId xmlns:a16="http://schemas.microsoft.com/office/drawing/2014/main" id="{D82CA0E3-ED47-0D13-EE98-88D603EEF2E4}"/>
              </a:ext>
            </a:extLst>
          </p:cNvPr>
          <p:cNvSpPr>
            <a:spLocks noGrp="1"/>
          </p:cNvSpPr>
          <p:nvPr>
            <p:ph type="sldNum" sz="quarter" idx="5"/>
          </p:nvPr>
        </p:nvSpPr>
        <p:spPr/>
        <p:txBody>
          <a:bodyPr/>
          <a:lstStyle/>
          <a:p>
            <a:fld id="{C883DEF3-E30E-424C-9441-796C030B0948}" type="slidenum">
              <a:rPr lang="en-US" smtClean="0"/>
              <a:t>54</a:t>
            </a:fld>
            <a:endParaRPr lang="en-US"/>
          </a:p>
        </p:txBody>
      </p:sp>
    </p:spTree>
    <p:extLst>
      <p:ext uri="{BB962C8B-B14F-4D97-AF65-F5344CB8AC3E}">
        <p14:creationId xmlns:p14="http://schemas.microsoft.com/office/powerpoint/2010/main" val="2247812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C7BED-2D0B-A269-9517-2699746D1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FFD26-6459-9547-A0BD-E8E9FE278F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5E815-499D-EF3B-F868-C05F3FB62C98}"/>
              </a:ext>
            </a:extLst>
          </p:cNvPr>
          <p:cNvSpPr>
            <a:spLocks noGrp="1"/>
          </p:cNvSpPr>
          <p:nvPr>
            <p:ph type="body" idx="1"/>
          </p:nvPr>
        </p:nvSpPr>
        <p:spPr/>
        <p:txBody>
          <a:bodyPr/>
          <a:lstStyle/>
          <a:p>
            <a:r>
              <a:rPr lang="en-US"/>
              <a:t>In the example the RS1 register matches the memory destination register. This means normally, RS1 would use the value 0x12345678 coming from the register file. However, since the most recent value is in the memory stage, the forwarding unit overrides the rs1 input. This means the execution stage will have access to the DEADBEEF value right away instead of waiting for it to be written back. This helps prevent a pipeline stall and continues smooth CPU execution.  </a:t>
            </a:r>
          </a:p>
        </p:txBody>
      </p:sp>
      <p:sp>
        <p:nvSpPr>
          <p:cNvPr id="4" name="Slide Number Placeholder 3">
            <a:extLst>
              <a:ext uri="{FF2B5EF4-FFF2-40B4-BE49-F238E27FC236}">
                <a16:creationId xmlns:a16="http://schemas.microsoft.com/office/drawing/2014/main" id="{A6A5CECC-E2C6-84A0-E5A0-54DFF8908E74}"/>
              </a:ext>
            </a:extLst>
          </p:cNvPr>
          <p:cNvSpPr>
            <a:spLocks noGrp="1"/>
          </p:cNvSpPr>
          <p:nvPr>
            <p:ph type="sldNum" sz="quarter" idx="5"/>
          </p:nvPr>
        </p:nvSpPr>
        <p:spPr/>
        <p:txBody>
          <a:bodyPr/>
          <a:lstStyle/>
          <a:p>
            <a:fld id="{C883DEF3-E30E-424C-9441-796C030B0948}" type="slidenum">
              <a:rPr lang="en-US" smtClean="0"/>
              <a:t>55</a:t>
            </a:fld>
            <a:endParaRPr lang="en-US"/>
          </a:p>
        </p:txBody>
      </p:sp>
    </p:spTree>
    <p:extLst>
      <p:ext uri="{BB962C8B-B14F-4D97-AF65-F5344CB8AC3E}">
        <p14:creationId xmlns:p14="http://schemas.microsoft.com/office/powerpoint/2010/main" val="2916241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before running actual programs on the core to see how it performs, the next couple of slides describes the testbench that was written to measure the performance of programs running on the core. To collect performance measurements such as IPC, CPI, and MIPS its important to know how many instructions the program is executing and how many cycles it took to complete the program. Ideally the number of cycles should match the number of instructions, but due to memory stalls and data hazards this is not always possible. To get the numbers needed to calculate IPC and CPI we used a cycle and instruction counter. When the core is running it keeps track of what cycle we are on and also the current count of instructions it has run. These two metrics will be used at the end to calculate IPC and MIPS.</a:t>
            </a:r>
          </a:p>
        </p:txBody>
      </p:sp>
      <p:sp>
        <p:nvSpPr>
          <p:cNvPr id="4" name="Slide Number Placeholder 3"/>
          <p:cNvSpPr>
            <a:spLocks noGrp="1"/>
          </p:cNvSpPr>
          <p:nvPr>
            <p:ph type="sldNum" sz="quarter" idx="5"/>
          </p:nvPr>
        </p:nvSpPr>
        <p:spPr/>
        <p:txBody>
          <a:bodyPr/>
          <a:lstStyle/>
          <a:p>
            <a:fld id="{C883DEF3-E30E-424C-9441-796C030B0948}" type="slidenum">
              <a:rPr lang="en-US" smtClean="0"/>
              <a:t>56</a:t>
            </a:fld>
            <a:endParaRPr lang="en-US"/>
          </a:p>
        </p:txBody>
      </p:sp>
    </p:spTree>
    <p:extLst>
      <p:ext uri="{BB962C8B-B14F-4D97-AF65-F5344CB8AC3E}">
        <p14:creationId xmlns:p14="http://schemas.microsoft.com/office/powerpoint/2010/main" val="260182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50F79-92C0-9F95-02C0-1206CB79F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230E1-7906-B801-C048-D372F9432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65BF37-FC3F-A365-D0AF-22024CB42745}"/>
              </a:ext>
            </a:extLst>
          </p:cNvPr>
          <p:cNvSpPr>
            <a:spLocks noGrp="1"/>
          </p:cNvSpPr>
          <p:nvPr>
            <p:ph type="body" idx="1"/>
          </p:nvPr>
        </p:nvSpPr>
        <p:spPr/>
        <p:txBody>
          <a:bodyPr/>
          <a:lstStyle/>
          <a:p>
            <a:r>
              <a:rPr lang="en-US"/>
              <a:t>To avoid inaccurate measurements the testbench will only start counting cycles and instructions when it's running the actual programs. This means it will not start counting until the CPU is fetching meaningful instructions. And the same thing applies to the end of the program. We don’t want to count the core doing nothing in our metrics so a special value is set to register t6, which lets the testbench know the program is done running and to stop collecting performance data. </a:t>
            </a:r>
          </a:p>
        </p:txBody>
      </p:sp>
      <p:sp>
        <p:nvSpPr>
          <p:cNvPr id="4" name="Slide Number Placeholder 3">
            <a:extLst>
              <a:ext uri="{FF2B5EF4-FFF2-40B4-BE49-F238E27FC236}">
                <a16:creationId xmlns:a16="http://schemas.microsoft.com/office/drawing/2014/main" id="{C4C20217-FD1D-A4F9-339A-FEA6ECB69EC8}"/>
              </a:ext>
            </a:extLst>
          </p:cNvPr>
          <p:cNvSpPr>
            <a:spLocks noGrp="1"/>
          </p:cNvSpPr>
          <p:nvPr>
            <p:ph type="sldNum" sz="quarter" idx="5"/>
          </p:nvPr>
        </p:nvSpPr>
        <p:spPr/>
        <p:txBody>
          <a:bodyPr/>
          <a:lstStyle/>
          <a:p>
            <a:fld id="{C883DEF3-E30E-424C-9441-796C030B0948}" type="slidenum">
              <a:rPr lang="en-US" smtClean="0"/>
              <a:t>57</a:t>
            </a:fld>
            <a:endParaRPr lang="en-US"/>
          </a:p>
        </p:txBody>
      </p:sp>
    </p:spTree>
    <p:extLst>
      <p:ext uri="{BB962C8B-B14F-4D97-AF65-F5344CB8AC3E}">
        <p14:creationId xmlns:p14="http://schemas.microsoft.com/office/powerpoint/2010/main" val="2785024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BFE4D-4EED-0CEF-C00E-089E8EBB2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0680C-D1A4-506C-3AB1-36BE85621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8011-F00A-B3C9-CAE6-0B0DF64EC07B}"/>
              </a:ext>
            </a:extLst>
          </p:cNvPr>
          <p:cNvSpPr>
            <a:spLocks noGrp="1"/>
          </p:cNvSpPr>
          <p:nvPr>
            <p:ph type="body" idx="1"/>
          </p:nvPr>
        </p:nvSpPr>
        <p:spPr/>
        <p:txBody>
          <a:bodyPr/>
          <a:lstStyle/>
          <a:p>
            <a:r>
              <a:rPr lang="en-US"/>
              <a:t>Once the program is done executing, it uses the following formulas with the performance data just collected to compute our measurements. CPI, or cycles per instruction is simply the total number of cycles divided by the total number of retired instructions. A lower CPI is better, meaning the core is doing more work per clock cycle. IPC, or instructions per cycle, is the reverse of CPI. It divides the total retired instructions by the total number of cycles. Higher IPC indicates better CPU efficiency. And finally we have MIPS, or Million Instructions per second. Because our core runs at a 100MHz clock frequency, MIPS is calculated by dividing the frequency of 100 by the CPI. Together these metrics give us a full picture for the cores performance. </a:t>
            </a:r>
          </a:p>
        </p:txBody>
      </p:sp>
      <p:sp>
        <p:nvSpPr>
          <p:cNvPr id="4" name="Slide Number Placeholder 3">
            <a:extLst>
              <a:ext uri="{FF2B5EF4-FFF2-40B4-BE49-F238E27FC236}">
                <a16:creationId xmlns:a16="http://schemas.microsoft.com/office/drawing/2014/main" id="{788C07F1-8778-CF88-E323-911ABAF8AD93}"/>
              </a:ext>
            </a:extLst>
          </p:cNvPr>
          <p:cNvSpPr>
            <a:spLocks noGrp="1"/>
          </p:cNvSpPr>
          <p:nvPr>
            <p:ph type="sldNum" sz="quarter" idx="5"/>
          </p:nvPr>
        </p:nvSpPr>
        <p:spPr/>
        <p:txBody>
          <a:bodyPr/>
          <a:lstStyle/>
          <a:p>
            <a:fld id="{C883DEF3-E30E-424C-9441-796C030B0948}" type="slidenum">
              <a:rPr lang="en-US" smtClean="0"/>
              <a:t>58</a:t>
            </a:fld>
            <a:endParaRPr lang="en-US"/>
          </a:p>
        </p:txBody>
      </p:sp>
    </p:spTree>
    <p:extLst>
      <p:ext uri="{BB962C8B-B14F-4D97-AF65-F5344CB8AC3E}">
        <p14:creationId xmlns:p14="http://schemas.microsoft.com/office/powerpoint/2010/main" val="2617016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4E3ED-283C-25BC-07EF-C9826E242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8F1CD-EB27-5450-0156-7F3DE635A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C51B5-71F7-E466-118A-C2B7B0920957}"/>
              </a:ext>
            </a:extLst>
          </p:cNvPr>
          <p:cNvSpPr>
            <a:spLocks noGrp="1"/>
          </p:cNvSpPr>
          <p:nvPr>
            <p:ph type="body" idx="1"/>
          </p:nvPr>
        </p:nvSpPr>
        <p:spPr/>
        <p:txBody>
          <a:bodyPr/>
          <a:lstStyle/>
          <a:p>
            <a:r>
              <a:rPr lang="en-US"/>
              <a:t>Now ill go over some actual programs running on the core. These will give us some performance metrics and allows us to see how our core responds to real code. </a:t>
            </a:r>
          </a:p>
        </p:txBody>
      </p:sp>
      <p:sp>
        <p:nvSpPr>
          <p:cNvPr id="4" name="Slide Number Placeholder 3">
            <a:extLst>
              <a:ext uri="{FF2B5EF4-FFF2-40B4-BE49-F238E27FC236}">
                <a16:creationId xmlns:a16="http://schemas.microsoft.com/office/drawing/2014/main" id="{32BDD051-E911-114A-0286-A49E98B93231}"/>
              </a:ext>
            </a:extLst>
          </p:cNvPr>
          <p:cNvSpPr>
            <a:spLocks noGrp="1"/>
          </p:cNvSpPr>
          <p:nvPr>
            <p:ph type="sldNum" sz="quarter" idx="5"/>
          </p:nvPr>
        </p:nvSpPr>
        <p:spPr/>
        <p:txBody>
          <a:bodyPr/>
          <a:lstStyle/>
          <a:p>
            <a:fld id="{C883DEF3-E30E-424C-9441-796C030B0948}" type="slidenum">
              <a:rPr lang="en-US" smtClean="0"/>
              <a:t>59</a:t>
            </a:fld>
            <a:endParaRPr lang="en-US"/>
          </a:p>
        </p:txBody>
      </p:sp>
    </p:spTree>
    <p:extLst>
      <p:ext uri="{BB962C8B-B14F-4D97-AF65-F5344CB8AC3E}">
        <p14:creationId xmlns:p14="http://schemas.microsoft.com/office/powerpoint/2010/main" val="1847304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program tested generates the first 10 Fibonacci numbers and stores the 10</a:t>
            </a:r>
            <a:r>
              <a:rPr lang="en-US" baseline="30000"/>
              <a:t>th</a:t>
            </a:r>
            <a:r>
              <a:rPr lang="en-US"/>
              <a:t> number in the </a:t>
            </a:r>
            <a:r>
              <a:rPr lang="en-US" err="1"/>
              <a:t>the</a:t>
            </a:r>
            <a:r>
              <a:rPr lang="en-US"/>
              <a:t> s3 register. As you can see the program successfully executed and we got a value of 0x37 in hex which is 55 in decimal. You can also see the performance metrics measured when running this program on the core. After running it through the measurement testbench I recorded a value of 1.13 for CPI, which is reasonable given the mix of control signals and memory usage. IPC is 0.90 due to the </a:t>
            </a:r>
            <a:r>
              <a:rPr lang="en-US" err="1"/>
              <a:t>nops</a:t>
            </a:r>
            <a:r>
              <a:rPr lang="en-US"/>
              <a:t> and memory stalls introduced into the pipeline. Now that we have the IPC the testbench does a simple calculation to give us our 89.8 MIPS for this program. After I showcase all the programs I will go into more detail about the perofmace of the core and why we are not at 100 MIPS.</a:t>
            </a:r>
            <a:endParaRPr lang="en-US">
              <a:ea typeface="Calibri"/>
              <a:cs typeface="Calibri"/>
            </a:endParaRPr>
          </a:p>
        </p:txBody>
      </p:sp>
      <p:sp>
        <p:nvSpPr>
          <p:cNvPr id="4" name="Slide Number Placeholder 3"/>
          <p:cNvSpPr>
            <a:spLocks noGrp="1"/>
          </p:cNvSpPr>
          <p:nvPr>
            <p:ph type="sldNum" sz="quarter" idx="5"/>
          </p:nvPr>
        </p:nvSpPr>
        <p:spPr/>
        <p:txBody>
          <a:bodyPr/>
          <a:lstStyle/>
          <a:p>
            <a:fld id="{C883DEF3-E30E-424C-9441-796C030B0948}" type="slidenum">
              <a:rPr lang="en-US" smtClean="0"/>
              <a:t>60</a:t>
            </a:fld>
            <a:endParaRPr lang="en-US"/>
          </a:p>
        </p:txBody>
      </p:sp>
    </p:spTree>
    <p:extLst>
      <p:ext uri="{BB962C8B-B14F-4D97-AF65-F5344CB8AC3E}">
        <p14:creationId xmlns:p14="http://schemas.microsoft.com/office/powerpoint/2010/main" val="3300338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0D4A8-68E3-63B1-BD6F-775759DC6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8C131-B252-A6CE-AFED-0889EDF80B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6DAE4-BA0A-7F3E-B33A-DF981717CAF8}"/>
              </a:ext>
            </a:extLst>
          </p:cNvPr>
          <p:cNvSpPr>
            <a:spLocks noGrp="1"/>
          </p:cNvSpPr>
          <p:nvPr>
            <p:ph type="body" idx="1"/>
          </p:nvPr>
        </p:nvSpPr>
        <p:spPr/>
        <p:txBody>
          <a:bodyPr/>
          <a:lstStyle/>
          <a:p>
            <a:r>
              <a:rPr lang="en-US"/>
              <a:t>This program tests our cores ability to run recursive functions. It makes use of the jump and link and stresses the stack by saving and restoring register state. It also tests conditional branching with the base case for the factorial function. You can see that the program was executed successfully by computing the factorial of 5, and storing it into the s3 register. You can also see the performance metrics for this program running on our core which was used to  calculate the overall average performance of our core.</a:t>
            </a:r>
          </a:p>
        </p:txBody>
      </p:sp>
      <p:sp>
        <p:nvSpPr>
          <p:cNvPr id="4" name="Slide Number Placeholder 3">
            <a:extLst>
              <a:ext uri="{FF2B5EF4-FFF2-40B4-BE49-F238E27FC236}">
                <a16:creationId xmlns:a16="http://schemas.microsoft.com/office/drawing/2014/main" id="{31080402-C6FF-2E52-10AF-A9F60B1977DA}"/>
              </a:ext>
            </a:extLst>
          </p:cNvPr>
          <p:cNvSpPr>
            <a:spLocks noGrp="1"/>
          </p:cNvSpPr>
          <p:nvPr>
            <p:ph type="sldNum" sz="quarter" idx="5"/>
          </p:nvPr>
        </p:nvSpPr>
        <p:spPr/>
        <p:txBody>
          <a:bodyPr/>
          <a:lstStyle/>
          <a:p>
            <a:fld id="{C883DEF3-E30E-424C-9441-796C030B0948}" type="slidenum">
              <a:rPr lang="en-US" smtClean="0"/>
              <a:t>61</a:t>
            </a:fld>
            <a:endParaRPr lang="en-US"/>
          </a:p>
        </p:txBody>
      </p:sp>
    </p:spTree>
    <p:extLst>
      <p:ext uri="{BB962C8B-B14F-4D97-AF65-F5344CB8AC3E}">
        <p14:creationId xmlns:p14="http://schemas.microsoft.com/office/powerpoint/2010/main" val="360575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RAPID core represented our first design iteration and served as a proof of concept. It featured a 5-stage pipeline architecture, enabling hardware block reusability to improve overall efficiency.</a:t>
            </a:r>
          </a:p>
          <a:p>
            <a:r>
              <a:rPr lang="en-US"/>
              <a:t>To simplify the design and focus on core functionality, we chose not to implement hardware-based hazard handling. A data hazard occurs when an instruction depends on the result of a previous instruction that has not yet been written back to the register file. For example, if an addition is followed by an instruction that uses its result, a hazard would occur without proper handling.</a:t>
            </a:r>
            <a:endParaRPr lang="en-US">
              <a:ea typeface="Calibri"/>
              <a:cs typeface="Calibri"/>
            </a:endParaRPr>
          </a:p>
          <a:p>
            <a:r>
              <a:rPr lang="en-US"/>
              <a:t>Additionally, we did not include support for interrupts or system calls, as these features were not required by our project sponsor.</a:t>
            </a:r>
            <a:endParaRPr lang="en-US">
              <a:ea typeface="Calibri"/>
              <a:cs typeface="Calibri"/>
            </a:endParaRPr>
          </a:p>
          <a:p>
            <a:r>
              <a:rPr lang="en-US"/>
              <a:t>Regarding the division of labor, Nicolas and I were responsible for defining the top-level RTL specifications for each block and developing the Instruction Decode, Execute, and Write Back stages. While, Timothy and Pablo handled the Instruction Fetch and Memory stages, including cache design and integration.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883DEF3-E30E-424C-9441-796C030B0948}" type="slidenum">
              <a:rPr lang="en-US"/>
              <a:t>14</a:t>
            </a:fld>
            <a:endParaRPr lang="en-US"/>
          </a:p>
        </p:txBody>
      </p:sp>
    </p:spTree>
    <p:extLst>
      <p:ext uri="{BB962C8B-B14F-4D97-AF65-F5344CB8AC3E}">
        <p14:creationId xmlns:p14="http://schemas.microsoft.com/office/powerpoint/2010/main" val="1246349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A9109-C907-CFE3-839A-94DB233C3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DAC1F1-BD1C-BD02-9442-BF08E4A767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A99B77-E354-DF01-F833-420012D646E1}"/>
              </a:ext>
            </a:extLst>
          </p:cNvPr>
          <p:cNvSpPr>
            <a:spLocks noGrp="1"/>
          </p:cNvSpPr>
          <p:nvPr>
            <p:ph type="body" idx="1"/>
          </p:nvPr>
        </p:nvSpPr>
        <p:spPr/>
        <p:txBody>
          <a:bodyPr/>
          <a:lstStyle/>
          <a:p>
            <a:r>
              <a:rPr lang="en-US"/>
              <a:t>This program tests a 3 by 3 matrix multiplication. The core multiples two matrices together by using three nested loops. This stress tests the control logic with lots of branching and comparison operations. It also tests array indexing which loads values from the input arrays and writes to the output array. This tests the cores load and store functionality. At the end the results matrix is transferred to the s1 through s9 registers for easy viewing. From the output you can see that the core successfully multiplied matrix A and matrix B together. Overall, this program has a good mix of control, memory, and arithmetic stress for the core.</a:t>
            </a:r>
          </a:p>
        </p:txBody>
      </p:sp>
      <p:sp>
        <p:nvSpPr>
          <p:cNvPr id="4" name="Slide Number Placeholder 3">
            <a:extLst>
              <a:ext uri="{FF2B5EF4-FFF2-40B4-BE49-F238E27FC236}">
                <a16:creationId xmlns:a16="http://schemas.microsoft.com/office/drawing/2014/main" id="{D56CB322-91D3-5C65-3A8F-6E0DD8539B08}"/>
              </a:ext>
            </a:extLst>
          </p:cNvPr>
          <p:cNvSpPr>
            <a:spLocks noGrp="1"/>
          </p:cNvSpPr>
          <p:nvPr>
            <p:ph type="sldNum" sz="quarter" idx="5"/>
          </p:nvPr>
        </p:nvSpPr>
        <p:spPr/>
        <p:txBody>
          <a:bodyPr/>
          <a:lstStyle/>
          <a:p>
            <a:fld id="{C883DEF3-E30E-424C-9441-796C030B0948}" type="slidenum">
              <a:rPr lang="en-US" smtClean="0"/>
              <a:t>62</a:t>
            </a:fld>
            <a:endParaRPr lang="en-US"/>
          </a:p>
        </p:txBody>
      </p:sp>
    </p:spTree>
    <p:extLst>
      <p:ext uri="{BB962C8B-B14F-4D97-AF65-F5344CB8AC3E}">
        <p14:creationId xmlns:p14="http://schemas.microsoft.com/office/powerpoint/2010/main" val="860742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1A1CC-E1B5-AC83-F238-404FC9DA8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787FC-54B9-BBED-7527-81A402FBD3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589F8-6847-F871-EC44-8E7D390A6C0A}"/>
              </a:ext>
            </a:extLst>
          </p:cNvPr>
          <p:cNvSpPr>
            <a:spLocks noGrp="1"/>
          </p:cNvSpPr>
          <p:nvPr>
            <p:ph type="body" idx="1"/>
          </p:nvPr>
        </p:nvSpPr>
        <p:spPr/>
        <p:txBody>
          <a:bodyPr/>
          <a:lstStyle/>
          <a:p>
            <a:r>
              <a:rPr lang="en-US"/>
              <a:t>This program calculates the sum of the first N natural numbers. The loop used for the addition ensures that the pipeline handles control flow properly. This program showcases the downsides of using a compiler to write the programs as opposed to pure assembly as all of the math is done in registers but still has a lower IPC due to the compiler inserting </a:t>
            </a:r>
            <a:r>
              <a:rPr lang="en-US" err="1"/>
              <a:t>nops</a:t>
            </a:r>
            <a:r>
              <a:rPr lang="en-US"/>
              <a:t>. Overall, this tests basic control flow, addition, and register operations. </a:t>
            </a:r>
          </a:p>
        </p:txBody>
      </p:sp>
      <p:sp>
        <p:nvSpPr>
          <p:cNvPr id="4" name="Slide Number Placeholder 3">
            <a:extLst>
              <a:ext uri="{FF2B5EF4-FFF2-40B4-BE49-F238E27FC236}">
                <a16:creationId xmlns:a16="http://schemas.microsoft.com/office/drawing/2014/main" id="{FAE23A50-65FE-25CD-3CCC-D806D9E0B794}"/>
              </a:ext>
            </a:extLst>
          </p:cNvPr>
          <p:cNvSpPr>
            <a:spLocks noGrp="1"/>
          </p:cNvSpPr>
          <p:nvPr>
            <p:ph type="sldNum" sz="quarter" idx="5"/>
          </p:nvPr>
        </p:nvSpPr>
        <p:spPr/>
        <p:txBody>
          <a:bodyPr/>
          <a:lstStyle/>
          <a:p>
            <a:fld id="{C883DEF3-E30E-424C-9441-796C030B0948}" type="slidenum">
              <a:rPr lang="en-US" smtClean="0"/>
              <a:t>63</a:t>
            </a:fld>
            <a:endParaRPr lang="en-US"/>
          </a:p>
        </p:txBody>
      </p:sp>
    </p:spTree>
    <p:extLst>
      <p:ext uri="{BB962C8B-B14F-4D97-AF65-F5344CB8AC3E}">
        <p14:creationId xmlns:p14="http://schemas.microsoft.com/office/powerpoint/2010/main" val="160603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3CA7D-E371-63B3-0C0B-0871EBAD3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DF7D5-FFDE-652C-AF00-B51FC8BFF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3EE5B3-6F8D-1772-77CA-4E94E97F3947}"/>
              </a:ext>
            </a:extLst>
          </p:cNvPr>
          <p:cNvSpPr>
            <a:spLocks noGrp="1"/>
          </p:cNvSpPr>
          <p:nvPr>
            <p:ph type="body" idx="1"/>
          </p:nvPr>
        </p:nvSpPr>
        <p:spPr/>
        <p:txBody>
          <a:bodyPr/>
          <a:lstStyle/>
          <a:p>
            <a:r>
              <a:rPr lang="en-US"/>
              <a:t>This program calculates the greatest common denominator of two numbers using subtraction and comparison inside a while loop. In this example, it correctly computes the GCD of 40 and 10, resulting in 10 being stored in register s4. However, you can see that the MIPS are quite low. This drop in performance happens because the program heavily relies on branching inside a very small loop. Each iteration does very little actual work, which causes frequent pipeline stalls and data hazards. Overall, this test shows that while the core can correctly handle branch-heavy applications with tight loops, it does experience a performance hit when doing so.</a:t>
            </a:r>
          </a:p>
        </p:txBody>
      </p:sp>
      <p:sp>
        <p:nvSpPr>
          <p:cNvPr id="4" name="Slide Number Placeholder 3">
            <a:extLst>
              <a:ext uri="{FF2B5EF4-FFF2-40B4-BE49-F238E27FC236}">
                <a16:creationId xmlns:a16="http://schemas.microsoft.com/office/drawing/2014/main" id="{640B2CE0-7234-572B-9363-1E34E1BF0918}"/>
              </a:ext>
            </a:extLst>
          </p:cNvPr>
          <p:cNvSpPr>
            <a:spLocks noGrp="1"/>
          </p:cNvSpPr>
          <p:nvPr>
            <p:ph type="sldNum" sz="quarter" idx="5"/>
          </p:nvPr>
        </p:nvSpPr>
        <p:spPr/>
        <p:txBody>
          <a:bodyPr/>
          <a:lstStyle/>
          <a:p>
            <a:fld id="{C883DEF3-E30E-424C-9441-796C030B0948}" type="slidenum">
              <a:rPr lang="en-US" smtClean="0"/>
              <a:t>64</a:t>
            </a:fld>
            <a:endParaRPr lang="en-US"/>
          </a:p>
        </p:txBody>
      </p:sp>
    </p:spTree>
    <p:extLst>
      <p:ext uri="{BB962C8B-B14F-4D97-AF65-F5344CB8AC3E}">
        <p14:creationId xmlns:p14="http://schemas.microsoft.com/office/powerpoint/2010/main" val="3671277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A167-72FB-0A21-3AAD-D5D642034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AB5F6-FB40-78FE-9998-AB37CD99B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2D0BF-F945-7825-CFBC-1220B44DCC34}"/>
              </a:ext>
            </a:extLst>
          </p:cNvPr>
          <p:cNvSpPr>
            <a:spLocks noGrp="1"/>
          </p:cNvSpPr>
          <p:nvPr>
            <p:ph type="body" idx="1"/>
          </p:nvPr>
        </p:nvSpPr>
        <p:spPr/>
        <p:txBody>
          <a:bodyPr/>
          <a:lstStyle/>
          <a:p>
            <a:r>
              <a:rPr lang="en-US"/>
              <a:t>This program computes the sum of a 20-element integer array. Each element is loaded from memory and added to a running total stored in the s3 register. The final value we expect is 210, and you can see that the result stored in s3 matches correctly. In terms of performance, this program is mainly  sequential memory loads and adds inside a simple for-loop. Even though each iteration is doing real useful work — both a memory access and an addition — the relatively small size of the loop and frequent control flow still add overhead. We observe a CPI of around </a:t>
            </a:r>
            <a:r>
              <a:rPr lang="en-US" b="1"/>
              <a:t>1.60</a:t>
            </a:r>
            <a:r>
              <a:rPr lang="en-US"/>
              <a:t>, and an IPC of about </a:t>
            </a:r>
            <a:r>
              <a:rPr lang="en-US" b="1"/>
              <a:t>0.62</a:t>
            </a:r>
            <a:r>
              <a:rPr lang="en-US"/>
              <a:t>, leading to about </a:t>
            </a:r>
            <a:r>
              <a:rPr lang="en-US" b="1"/>
              <a:t>62 MIPS</a:t>
            </a:r>
            <a:r>
              <a:rPr lang="en-US"/>
              <a:t>. This is typical for small tight loops, especially when the compiler inserts some NOPs for hazard avoidance. Overall, this test shows that our core is able to handle memory-bound workloads with decent performance, though it still highlights the cost of small control-heavy loops.</a:t>
            </a:r>
          </a:p>
          <a:p>
            <a:pPr>
              <a:buNone/>
            </a:pPr>
            <a:endParaRPr lang="en-US"/>
          </a:p>
        </p:txBody>
      </p:sp>
      <p:sp>
        <p:nvSpPr>
          <p:cNvPr id="4" name="Slide Number Placeholder 3">
            <a:extLst>
              <a:ext uri="{FF2B5EF4-FFF2-40B4-BE49-F238E27FC236}">
                <a16:creationId xmlns:a16="http://schemas.microsoft.com/office/drawing/2014/main" id="{CD3FADF8-FDFF-F070-6A03-7011D6CC556A}"/>
              </a:ext>
            </a:extLst>
          </p:cNvPr>
          <p:cNvSpPr>
            <a:spLocks noGrp="1"/>
          </p:cNvSpPr>
          <p:nvPr>
            <p:ph type="sldNum" sz="quarter" idx="5"/>
          </p:nvPr>
        </p:nvSpPr>
        <p:spPr/>
        <p:txBody>
          <a:bodyPr/>
          <a:lstStyle/>
          <a:p>
            <a:fld id="{C883DEF3-E30E-424C-9441-796C030B0948}" type="slidenum">
              <a:rPr lang="en-US" smtClean="0"/>
              <a:t>65</a:t>
            </a:fld>
            <a:endParaRPr lang="en-US"/>
          </a:p>
        </p:txBody>
      </p:sp>
    </p:spTree>
    <p:extLst>
      <p:ext uri="{BB962C8B-B14F-4D97-AF65-F5344CB8AC3E}">
        <p14:creationId xmlns:p14="http://schemas.microsoft.com/office/powerpoint/2010/main" val="3326856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B2C3B-CE97-1087-409A-64D83064C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F841E-BC39-CA18-8619-B0DCD79A7E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34EED3-A0D3-BCC6-5FE6-FC992D0B24E3}"/>
              </a:ext>
            </a:extLst>
          </p:cNvPr>
          <p:cNvSpPr>
            <a:spLocks noGrp="1"/>
          </p:cNvSpPr>
          <p:nvPr>
            <p:ph type="body" idx="1"/>
          </p:nvPr>
        </p:nvSpPr>
        <p:spPr/>
        <p:txBody>
          <a:bodyPr/>
          <a:lstStyle/>
          <a:p>
            <a:r>
              <a:rPr lang="en-US"/>
              <a:t>This program reverses an array stored in memory. It reads elements from the beginning and end of the array, swaps them using a temporary register, and then writes the swapped values back. After the array is reversed, it stores the first two and last two elements into s-registers for easy viewing. Compared to the previous sum programs, this program has slightly better performance because each iteration does more useful work  before the branch happens, which reduces pipeline stalls. Overall, this test shows that the core handles memory-heavy operations well, even when there's a data dependency between loads and stores.</a:t>
            </a:r>
          </a:p>
        </p:txBody>
      </p:sp>
      <p:sp>
        <p:nvSpPr>
          <p:cNvPr id="4" name="Slide Number Placeholder 3">
            <a:extLst>
              <a:ext uri="{FF2B5EF4-FFF2-40B4-BE49-F238E27FC236}">
                <a16:creationId xmlns:a16="http://schemas.microsoft.com/office/drawing/2014/main" id="{B7C050E7-EACC-D860-AD97-3CBEEED012B1}"/>
              </a:ext>
            </a:extLst>
          </p:cNvPr>
          <p:cNvSpPr>
            <a:spLocks noGrp="1"/>
          </p:cNvSpPr>
          <p:nvPr>
            <p:ph type="sldNum" sz="quarter" idx="5"/>
          </p:nvPr>
        </p:nvSpPr>
        <p:spPr/>
        <p:txBody>
          <a:bodyPr/>
          <a:lstStyle/>
          <a:p>
            <a:fld id="{C883DEF3-E30E-424C-9441-796C030B0948}" type="slidenum">
              <a:rPr lang="en-US" smtClean="0"/>
              <a:t>66</a:t>
            </a:fld>
            <a:endParaRPr lang="en-US"/>
          </a:p>
        </p:txBody>
      </p:sp>
    </p:spTree>
    <p:extLst>
      <p:ext uri="{BB962C8B-B14F-4D97-AF65-F5344CB8AC3E}">
        <p14:creationId xmlns:p14="http://schemas.microsoft.com/office/powerpoint/2010/main" val="1278903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3EDEF-7611-52AA-B001-E22111A180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5E10A-C516-EC83-00B5-5EA3597EF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8F919-42BC-8A9D-D139-2D82679FA9BD}"/>
              </a:ext>
            </a:extLst>
          </p:cNvPr>
          <p:cNvSpPr>
            <a:spLocks noGrp="1"/>
          </p:cNvSpPr>
          <p:nvPr>
            <p:ph type="body" idx="1"/>
          </p:nvPr>
        </p:nvSpPr>
        <p:spPr/>
        <p:txBody>
          <a:bodyPr/>
          <a:lstStyle/>
          <a:p>
            <a:pPr>
              <a:buNone/>
            </a:pPr>
            <a:r>
              <a:rPr lang="en-US"/>
              <a:t>This program implements a basic bubble sort algorithm to sort an array of integers in memory. The output is the first two elements and the last two elements of the sorted array, which are stored into registers for verification. Bubble sort stresses the pipeline because it uses </a:t>
            </a:r>
            <a:r>
              <a:rPr lang="en-US" b="1"/>
              <a:t>nested loops</a:t>
            </a:r>
            <a:r>
              <a:rPr lang="en-US"/>
              <a:t>, </a:t>
            </a:r>
            <a:r>
              <a:rPr lang="en-US" b="1"/>
              <a:t>comparisons</a:t>
            </a:r>
            <a:r>
              <a:rPr lang="en-US"/>
              <a:t>, and </a:t>
            </a:r>
            <a:r>
              <a:rPr lang="en-US" b="1"/>
              <a:t>unpredictable branching</a:t>
            </a:r>
            <a:r>
              <a:rPr lang="en-US"/>
              <a:t>, depending on whether a swap is needed. Performance-wise, the core achieved a CPI of around </a:t>
            </a:r>
            <a:r>
              <a:rPr lang="en-US" b="1"/>
              <a:t>1.44</a:t>
            </a:r>
            <a:r>
              <a:rPr lang="en-US"/>
              <a:t>, an IPC of around </a:t>
            </a:r>
            <a:r>
              <a:rPr lang="en-US" b="1"/>
              <a:t>0.69</a:t>
            </a:r>
            <a:r>
              <a:rPr lang="en-US"/>
              <a:t>, and about </a:t>
            </a:r>
            <a:r>
              <a:rPr lang="en-US" b="1"/>
              <a:t>69 MIPS</a:t>
            </a:r>
            <a:r>
              <a:rPr lang="en-US"/>
              <a:t>, which is good for a branch-heavy and memory-heavy workload</a:t>
            </a:r>
          </a:p>
        </p:txBody>
      </p:sp>
      <p:sp>
        <p:nvSpPr>
          <p:cNvPr id="4" name="Slide Number Placeholder 3">
            <a:extLst>
              <a:ext uri="{FF2B5EF4-FFF2-40B4-BE49-F238E27FC236}">
                <a16:creationId xmlns:a16="http://schemas.microsoft.com/office/drawing/2014/main" id="{C5C0D60A-72B8-8723-FF43-48B3493384A9}"/>
              </a:ext>
            </a:extLst>
          </p:cNvPr>
          <p:cNvSpPr>
            <a:spLocks noGrp="1"/>
          </p:cNvSpPr>
          <p:nvPr>
            <p:ph type="sldNum" sz="quarter" idx="5"/>
          </p:nvPr>
        </p:nvSpPr>
        <p:spPr/>
        <p:txBody>
          <a:bodyPr/>
          <a:lstStyle/>
          <a:p>
            <a:fld id="{C883DEF3-E30E-424C-9441-796C030B0948}" type="slidenum">
              <a:rPr lang="en-US" smtClean="0"/>
              <a:t>67</a:t>
            </a:fld>
            <a:endParaRPr lang="en-US"/>
          </a:p>
        </p:txBody>
      </p:sp>
    </p:spTree>
    <p:extLst>
      <p:ext uri="{BB962C8B-B14F-4D97-AF65-F5344CB8AC3E}">
        <p14:creationId xmlns:p14="http://schemas.microsoft.com/office/powerpoint/2010/main" val="1459498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A8D1F-A2CF-9CF3-1AED-F52FB849D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52160-3EF0-925B-0778-5FE25EA2B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54AED-30C7-693F-BF82-FF795793ECF6}"/>
              </a:ext>
            </a:extLst>
          </p:cNvPr>
          <p:cNvSpPr>
            <a:spLocks noGrp="1"/>
          </p:cNvSpPr>
          <p:nvPr>
            <p:ph type="body" idx="1"/>
          </p:nvPr>
        </p:nvSpPr>
        <p:spPr/>
        <p:txBody>
          <a:bodyPr/>
          <a:lstStyle/>
          <a:p>
            <a:r>
              <a:rPr lang="en-US"/>
              <a:t>This program sorts an array using the </a:t>
            </a:r>
            <a:r>
              <a:rPr lang="en-US" b="1"/>
              <a:t>Selection Sort</a:t>
            </a:r>
            <a:r>
              <a:rPr lang="en-US"/>
              <a:t> algorithm. After the sort completes, it stores the first and last elements into registers for verification. Selection Sort stresses the core by doing </a:t>
            </a:r>
            <a:r>
              <a:rPr lang="en-US" b="1"/>
              <a:t>multiple comparisons</a:t>
            </a:r>
            <a:r>
              <a:rPr lang="en-US"/>
              <a:t>, </a:t>
            </a:r>
            <a:r>
              <a:rPr lang="en-US" b="1"/>
              <a:t>array indexing</a:t>
            </a:r>
            <a:r>
              <a:rPr lang="en-US"/>
              <a:t>, and </a:t>
            </a:r>
            <a:r>
              <a:rPr lang="en-US" b="1"/>
              <a:t>swaps</a:t>
            </a:r>
            <a:r>
              <a:rPr lang="en-US"/>
              <a:t>. Unlike Bubble Sort, Selection Sort's inner loop only moves the minimum element once per iteration, which slightly reduces memory pressure and control hazards — which explains the slightly better performance. Overall, it shows the CPU can handle repetitive comparisons and controlled data movement efficiently.</a:t>
            </a:r>
          </a:p>
        </p:txBody>
      </p:sp>
      <p:sp>
        <p:nvSpPr>
          <p:cNvPr id="4" name="Slide Number Placeholder 3">
            <a:extLst>
              <a:ext uri="{FF2B5EF4-FFF2-40B4-BE49-F238E27FC236}">
                <a16:creationId xmlns:a16="http://schemas.microsoft.com/office/drawing/2014/main" id="{83CFE644-1037-EB72-74F1-F58D2382863B}"/>
              </a:ext>
            </a:extLst>
          </p:cNvPr>
          <p:cNvSpPr>
            <a:spLocks noGrp="1"/>
          </p:cNvSpPr>
          <p:nvPr>
            <p:ph type="sldNum" sz="quarter" idx="5"/>
          </p:nvPr>
        </p:nvSpPr>
        <p:spPr/>
        <p:txBody>
          <a:bodyPr/>
          <a:lstStyle/>
          <a:p>
            <a:fld id="{C883DEF3-E30E-424C-9441-796C030B0948}" type="slidenum">
              <a:rPr lang="en-US" smtClean="0"/>
              <a:t>68</a:t>
            </a:fld>
            <a:endParaRPr lang="en-US"/>
          </a:p>
        </p:txBody>
      </p:sp>
    </p:spTree>
    <p:extLst>
      <p:ext uri="{BB962C8B-B14F-4D97-AF65-F5344CB8AC3E}">
        <p14:creationId xmlns:p14="http://schemas.microsoft.com/office/powerpoint/2010/main" val="3103423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DB06D-38DB-5C52-991C-13224ED0F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61364-83DC-AFE6-9719-031DA7BA2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3BDEA-103F-E966-777D-8D7965E591F2}"/>
              </a:ext>
            </a:extLst>
          </p:cNvPr>
          <p:cNvSpPr>
            <a:spLocks noGrp="1"/>
          </p:cNvSpPr>
          <p:nvPr>
            <p:ph type="body" idx="1"/>
          </p:nvPr>
        </p:nvSpPr>
        <p:spPr/>
        <p:txBody>
          <a:bodyPr/>
          <a:lstStyle/>
          <a:p>
            <a:pPr>
              <a:buNone/>
            </a:pPr>
            <a:r>
              <a:rPr lang="en-US"/>
              <a:t>This program implements a very simple stack using an array. We push three numbers onto the stack — 10, 20, and 30 — then pop the top element and peek at the new top element afterward. You can see from the register window that we popped 30 into s3 and peeked 20 into s4, meaning the stack operations worked correctly. Most of the stalls come from checking conditions like </a:t>
            </a:r>
            <a:r>
              <a:rPr lang="en-US" b="1"/>
              <a:t>if (top &gt;= 0)</a:t>
            </a:r>
            <a:r>
              <a:rPr lang="en-US"/>
              <a:t> every time we push, pop, or peek. Overall, this program shows the CPU’s ability to handle </a:t>
            </a:r>
            <a:r>
              <a:rPr lang="en-US" b="1"/>
              <a:t>conditional branching</a:t>
            </a:r>
            <a:r>
              <a:rPr lang="en-US"/>
              <a:t> even when they're tightly packed together.</a:t>
            </a:r>
          </a:p>
        </p:txBody>
      </p:sp>
      <p:sp>
        <p:nvSpPr>
          <p:cNvPr id="4" name="Slide Number Placeholder 3">
            <a:extLst>
              <a:ext uri="{FF2B5EF4-FFF2-40B4-BE49-F238E27FC236}">
                <a16:creationId xmlns:a16="http://schemas.microsoft.com/office/drawing/2014/main" id="{90FE1082-AB8B-B187-FCC8-D010C87D2622}"/>
              </a:ext>
            </a:extLst>
          </p:cNvPr>
          <p:cNvSpPr>
            <a:spLocks noGrp="1"/>
          </p:cNvSpPr>
          <p:nvPr>
            <p:ph type="sldNum" sz="quarter" idx="5"/>
          </p:nvPr>
        </p:nvSpPr>
        <p:spPr/>
        <p:txBody>
          <a:bodyPr/>
          <a:lstStyle/>
          <a:p>
            <a:fld id="{C883DEF3-E30E-424C-9441-796C030B0948}" type="slidenum">
              <a:rPr lang="en-US" smtClean="0"/>
              <a:t>69</a:t>
            </a:fld>
            <a:endParaRPr lang="en-US"/>
          </a:p>
        </p:txBody>
      </p:sp>
    </p:spTree>
    <p:extLst>
      <p:ext uri="{BB962C8B-B14F-4D97-AF65-F5344CB8AC3E}">
        <p14:creationId xmlns:p14="http://schemas.microsoft.com/office/powerpoint/2010/main" val="1163250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running all 10 test programs, we can step back and calculate the average performance for the core. This bar chart shows the Instructions per cycle  for each benchmark tested, as well  as the average IPC after running all 10 programs. From this chart we can see that the IPC varies depending on the program running, and what type of instructions are being executed. For example, the Fibonacci program had the highest IPC at 0.9, since it runs a simple loop with little branching. Another note to make is that the Fibonacci program ran all its operations on the registers, meaning there were very little reads from memory which is the biggest bottleneck for the core. On the other hand the GCD program performed the worst at around 0.57 IPC. This is mainly due to the heavy control flow and a lot of small loops in the program. In general, programs with more predictable control flow and more arithmetic operations performed better while memory heavy and branch heavy programs took a performance hit. </a:t>
            </a:r>
          </a:p>
        </p:txBody>
      </p:sp>
      <p:sp>
        <p:nvSpPr>
          <p:cNvPr id="4" name="Slide Number Placeholder 3"/>
          <p:cNvSpPr>
            <a:spLocks noGrp="1"/>
          </p:cNvSpPr>
          <p:nvPr>
            <p:ph type="sldNum" sz="quarter" idx="5"/>
          </p:nvPr>
        </p:nvSpPr>
        <p:spPr/>
        <p:txBody>
          <a:bodyPr/>
          <a:lstStyle/>
          <a:p>
            <a:fld id="{C883DEF3-E30E-424C-9441-796C030B0948}" type="slidenum">
              <a:rPr lang="en-US" smtClean="0"/>
              <a:t>70</a:t>
            </a:fld>
            <a:endParaRPr lang="en-US"/>
          </a:p>
        </p:txBody>
      </p:sp>
    </p:spTree>
    <p:extLst>
      <p:ext uri="{BB962C8B-B14F-4D97-AF65-F5344CB8AC3E}">
        <p14:creationId xmlns:p14="http://schemas.microsoft.com/office/powerpoint/2010/main" val="666256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chart shows the </a:t>
            </a:r>
            <a:r>
              <a:rPr lang="en-US" b="1"/>
              <a:t>Million Instructions Per Second</a:t>
            </a:r>
            <a:r>
              <a:rPr lang="en-US"/>
              <a:t>, or </a:t>
            </a:r>
            <a:r>
              <a:rPr lang="en-US" b="1"/>
              <a:t>MIPS</a:t>
            </a:r>
            <a:r>
              <a:rPr lang="en-US"/>
              <a:t>, measured for each of the programs. Similar to IPC, we see that programs like </a:t>
            </a:r>
            <a:r>
              <a:rPr lang="en-US" b="1"/>
              <a:t>Fibonacci</a:t>
            </a:r>
            <a:r>
              <a:rPr lang="en-US"/>
              <a:t> achieve the highest MIPS, around 90 MIPS, because they execute a lot of simple instructions very quickly. Meanwhile, programs like </a:t>
            </a:r>
            <a:r>
              <a:rPr lang="en-US" b="1"/>
              <a:t>GCD</a:t>
            </a:r>
            <a:r>
              <a:rPr lang="en-US"/>
              <a:t>, which involve many branch decisions and small loops, perform worse — dropping down to about </a:t>
            </a:r>
            <a:r>
              <a:rPr lang="en-US" b="1"/>
              <a:t>57 MIPS</a:t>
            </a:r>
            <a:r>
              <a:rPr lang="en-US"/>
              <a:t>. In general, programs that perform more arithmetic work without branching too often tend to have higher MIPS scores. MIPS is an important figure when evaluating overall throughput, but it should always be considered alongside IPC and CPI, because a high MIPS number alone doesn’t always mean better efficiency. The </a:t>
            </a:r>
            <a:r>
              <a:rPr lang="en-US" b="1"/>
              <a:t>average MIPS</a:t>
            </a:r>
            <a:r>
              <a:rPr lang="en-US"/>
              <a:t> across all programs came out to around </a:t>
            </a:r>
            <a:r>
              <a:rPr lang="en-US" b="1"/>
              <a:t>71.5 </a:t>
            </a:r>
            <a:r>
              <a:rPr lang="en-US" b="0"/>
              <a:t>which is short of out 100 MIPS target. The next few slides will go over why we are not hitting 100 MIPS.</a:t>
            </a:r>
            <a:endParaRPr lang="en-US"/>
          </a:p>
        </p:txBody>
      </p:sp>
      <p:sp>
        <p:nvSpPr>
          <p:cNvPr id="4" name="Slide Number Placeholder 3"/>
          <p:cNvSpPr>
            <a:spLocks noGrp="1"/>
          </p:cNvSpPr>
          <p:nvPr>
            <p:ph type="sldNum" sz="quarter" idx="5"/>
          </p:nvPr>
        </p:nvSpPr>
        <p:spPr/>
        <p:txBody>
          <a:bodyPr/>
          <a:lstStyle/>
          <a:p>
            <a:fld id="{C883DEF3-E30E-424C-9441-796C030B0948}" type="slidenum">
              <a:rPr lang="en-US" smtClean="0"/>
              <a:t>71</a:t>
            </a:fld>
            <a:endParaRPr lang="en-US"/>
          </a:p>
        </p:txBody>
      </p:sp>
    </p:spTree>
    <p:extLst>
      <p:ext uri="{BB962C8B-B14F-4D97-AF65-F5344CB8AC3E}">
        <p14:creationId xmlns:p14="http://schemas.microsoft.com/office/powerpoint/2010/main" val="219577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instruction fetch stage would manage the program counter which points to the next instruction to execute. The instruction fetch stage also had support for branching and would flush the pipeline with </a:t>
            </a:r>
            <a:r>
              <a:rPr lang="en-US" err="1">
                <a:ea typeface="Calibri"/>
                <a:cs typeface="Calibri"/>
              </a:rPr>
              <a:t>nops</a:t>
            </a:r>
            <a:r>
              <a:rPr lang="en-US">
                <a:ea typeface="Calibri"/>
                <a:cs typeface="Calibri"/>
              </a:rPr>
              <a:t> or "no operation" instructions when a branch occurred. </a:t>
            </a:r>
          </a:p>
          <a:p>
            <a:endParaRPr lang="en-US">
              <a:ea typeface="Calibri"/>
              <a:cs typeface="Calibri"/>
            </a:endParaRPr>
          </a:p>
          <a:p>
            <a:r>
              <a:rPr lang="en-US">
                <a:ea typeface="Calibri"/>
                <a:cs typeface="Calibri"/>
              </a:rPr>
              <a:t>The decoder would detect the instruction type and parse parameters from the bitfield like destination and source registers. The final output would be 27-bit control register which would be used later in the pipeline to enable the proper hardware blocks.</a:t>
            </a:r>
          </a:p>
        </p:txBody>
      </p:sp>
      <p:sp>
        <p:nvSpPr>
          <p:cNvPr id="4" name="Slide Number Placeholder 3"/>
          <p:cNvSpPr>
            <a:spLocks noGrp="1"/>
          </p:cNvSpPr>
          <p:nvPr>
            <p:ph type="sldNum" sz="quarter" idx="5"/>
          </p:nvPr>
        </p:nvSpPr>
        <p:spPr/>
        <p:txBody>
          <a:bodyPr/>
          <a:lstStyle/>
          <a:p>
            <a:fld id="{C883DEF3-E30E-424C-9441-796C030B0948}" type="slidenum">
              <a:rPr lang="en-US"/>
              <a:t>15</a:t>
            </a:fld>
            <a:endParaRPr lang="en-US"/>
          </a:p>
        </p:txBody>
      </p:sp>
    </p:spTree>
    <p:extLst>
      <p:ext uri="{BB962C8B-B14F-4D97-AF65-F5344CB8AC3E}">
        <p14:creationId xmlns:p14="http://schemas.microsoft.com/office/powerpoint/2010/main" val="3970946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it's important to remember that the MIPS value is tied directly to the clock frequency. In our case, we’re running the CPU at 100 </a:t>
            </a:r>
            <a:r>
              <a:rPr lang="en-US" err="1"/>
              <a:t>MHz.</a:t>
            </a:r>
            <a:r>
              <a:rPr lang="en-US"/>
              <a:t>  So to hit exactly 100 MIPS, we would need to retire exactly one useful instruction </a:t>
            </a:r>
            <a:r>
              <a:rPr lang="en-US" b="1"/>
              <a:t>every single clock cycle</a:t>
            </a:r>
            <a:r>
              <a:rPr lang="en-US"/>
              <a:t> — meaning a perfect IPC of 1.0.</a:t>
            </a:r>
            <a:r>
              <a:rPr lang="en-US" b="1"/>
              <a:t> </a:t>
            </a:r>
            <a:r>
              <a:rPr lang="en-US"/>
              <a:t>In real-world designs, that's extremely hard to achieve. There are branches, stalls, instruction dependencies, memory delays, and pipeline bubbles that all cause the processor to occasionally waste cycles.</a:t>
            </a:r>
            <a:r>
              <a:rPr lang="en-US" b="1"/>
              <a:t> </a:t>
            </a:r>
            <a:r>
              <a:rPr lang="en-US"/>
              <a:t>Even a few stalls or NOPs drastically lower the effective IPC, which then pulls down the MIPS score as well.</a:t>
            </a:r>
            <a:r>
              <a:rPr lang="en-US" b="1"/>
              <a:t> </a:t>
            </a:r>
            <a:r>
              <a:rPr lang="en-US"/>
              <a:t>For example, if we ran the same core at 200 MHz instead of 100 MHz — even without changing anything else — the MIPS would roughly double. So a program that achieved 71.5 MIPS at 100 MHz would achieve about 177 MIPS at 200 MHz, purely because of the higher clock rate, not because of better efficiency.</a:t>
            </a:r>
            <a:r>
              <a:rPr lang="en-US" b="1"/>
              <a:t> </a:t>
            </a:r>
            <a:r>
              <a:rPr lang="en-US"/>
              <a:t>So while 71.5 MIPS might be lower than our target, for our novel design it’s actually a respectable number.</a:t>
            </a:r>
          </a:p>
        </p:txBody>
      </p:sp>
      <p:sp>
        <p:nvSpPr>
          <p:cNvPr id="4" name="Slide Number Placeholder 3"/>
          <p:cNvSpPr>
            <a:spLocks noGrp="1"/>
          </p:cNvSpPr>
          <p:nvPr>
            <p:ph type="sldNum" sz="quarter" idx="5"/>
          </p:nvPr>
        </p:nvSpPr>
        <p:spPr/>
        <p:txBody>
          <a:bodyPr/>
          <a:lstStyle/>
          <a:p>
            <a:fld id="{C883DEF3-E30E-424C-9441-796C030B0948}" type="slidenum">
              <a:rPr lang="en-US" smtClean="0"/>
              <a:t>72</a:t>
            </a:fld>
            <a:endParaRPr lang="en-US"/>
          </a:p>
        </p:txBody>
      </p:sp>
    </p:spTree>
    <p:extLst>
      <p:ext uri="{BB962C8B-B14F-4D97-AF65-F5344CB8AC3E}">
        <p14:creationId xmlns:p14="http://schemas.microsoft.com/office/powerpoint/2010/main" val="4118988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really push the limits of the core, I wrote a assembly program that performs only register-to-register arithmetic, without any memory accesses, branches, or dependencies between instructions. This creates an ideal pipeline condition where every stage is fully utilized almost every clock cycle. </a:t>
            </a:r>
          </a:p>
        </p:txBody>
      </p:sp>
      <p:sp>
        <p:nvSpPr>
          <p:cNvPr id="4" name="Slide Number Placeholder 3"/>
          <p:cNvSpPr>
            <a:spLocks noGrp="1"/>
          </p:cNvSpPr>
          <p:nvPr>
            <p:ph type="sldNum" sz="quarter" idx="5"/>
          </p:nvPr>
        </p:nvSpPr>
        <p:spPr/>
        <p:txBody>
          <a:bodyPr/>
          <a:lstStyle/>
          <a:p>
            <a:fld id="{C883DEF3-E30E-424C-9441-796C030B0948}" type="slidenum">
              <a:rPr lang="en-US" smtClean="0"/>
              <a:t>73</a:t>
            </a:fld>
            <a:endParaRPr lang="en-US"/>
          </a:p>
        </p:txBody>
      </p:sp>
    </p:spTree>
    <p:extLst>
      <p:ext uri="{BB962C8B-B14F-4D97-AF65-F5344CB8AC3E}">
        <p14:creationId xmlns:p14="http://schemas.microsoft.com/office/powerpoint/2010/main" val="300303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hex dump from writing this program. Commented next to each hex code is its instruction. This program is quite simple. It computes the first 90 Fibonacci numbers and stores the 90t</a:t>
            </a:r>
            <a:r>
              <a:rPr lang="en-US" baseline="30000"/>
              <a:t>h</a:t>
            </a:r>
            <a:r>
              <a:rPr lang="en-US"/>
              <a:t> digit in the s2 register. While the 90</a:t>
            </a:r>
            <a:r>
              <a:rPr lang="en-US" baseline="30000"/>
              <a:t>th</a:t>
            </a:r>
            <a:r>
              <a:rPr lang="en-US"/>
              <a:t> digit is to large to store in a 32-bit register the </a:t>
            </a:r>
            <a:r>
              <a:rPr lang="en-US" err="1"/>
              <a:t>functnatlity</a:t>
            </a:r>
            <a:r>
              <a:rPr lang="en-US"/>
              <a:t> of this program works and gives a good baseline for a longer more robust program. Unlike the other C-based Fibonacci program, this one is highly optimized, does not use memory, and does not have any </a:t>
            </a:r>
            <a:r>
              <a:rPr lang="en-US" err="1"/>
              <a:t>nops</a:t>
            </a:r>
            <a:r>
              <a:rPr lang="en-US"/>
              <a:t> inserted by the compiler as no compiler was used. This allows us to see a more ideal output of our core running.</a:t>
            </a:r>
          </a:p>
        </p:txBody>
      </p:sp>
      <p:sp>
        <p:nvSpPr>
          <p:cNvPr id="4" name="Slide Number Placeholder 3"/>
          <p:cNvSpPr>
            <a:spLocks noGrp="1"/>
          </p:cNvSpPr>
          <p:nvPr>
            <p:ph type="sldNum" sz="quarter" idx="5"/>
          </p:nvPr>
        </p:nvSpPr>
        <p:spPr/>
        <p:txBody>
          <a:bodyPr/>
          <a:lstStyle/>
          <a:p>
            <a:fld id="{C883DEF3-E30E-424C-9441-796C030B0948}" type="slidenum">
              <a:rPr lang="en-US" smtClean="0"/>
              <a:t>74</a:t>
            </a:fld>
            <a:endParaRPr lang="en-US"/>
          </a:p>
        </p:txBody>
      </p:sp>
    </p:spTree>
    <p:extLst>
      <p:ext uri="{BB962C8B-B14F-4D97-AF65-F5344CB8AC3E}">
        <p14:creationId xmlns:p14="http://schemas.microsoft.com/office/powerpoint/2010/main" val="2451197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D1CBF-1ED7-6BF7-C3B2-E1AA030C2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CF8D8-946D-7C55-ADB9-1DF2843211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0D3D6-AC44-0180-7E31-8228C4ACCA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a result, the CPU achieved around 99 MIPS, extremely close to the theoretical maximum of 100 MIPS at 100 </a:t>
            </a:r>
            <a:r>
              <a:rPr lang="en-US" err="1"/>
              <a:t>MHz.</a:t>
            </a:r>
            <a:r>
              <a:rPr lang="en-US"/>
              <a:t> However, it's important to note that this kind of performance is not realistic for general-purpose programs — it's only achievable under highly idealized, restricted conditions. Also the output value is a overflow value due to the size of the 90</a:t>
            </a:r>
            <a:r>
              <a:rPr lang="en-US" baseline="30000"/>
              <a:t>th</a:t>
            </a:r>
            <a:r>
              <a:rPr lang="en-US"/>
              <a:t> Fibonacci number. Real-world programs must deal with memory accesses, branching, and hazards, which naturally lower the effective throughput.</a:t>
            </a:r>
          </a:p>
          <a:p>
            <a:endParaRPr lang="en-US"/>
          </a:p>
        </p:txBody>
      </p:sp>
      <p:sp>
        <p:nvSpPr>
          <p:cNvPr id="4" name="Slide Number Placeholder 3">
            <a:extLst>
              <a:ext uri="{FF2B5EF4-FFF2-40B4-BE49-F238E27FC236}">
                <a16:creationId xmlns:a16="http://schemas.microsoft.com/office/drawing/2014/main" id="{9D8410F2-6F31-AD98-E056-BE8F21CAB72B}"/>
              </a:ext>
            </a:extLst>
          </p:cNvPr>
          <p:cNvSpPr>
            <a:spLocks noGrp="1"/>
          </p:cNvSpPr>
          <p:nvPr>
            <p:ph type="sldNum" sz="quarter" idx="5"/>
          </p:nvPr>
        </p:nvSpPr>
        <p:spPr/>
        <p:txBody>
          <a:bodyPr/>
          <a:lstStyle/>
          <a:p>
            <a:fld id="{C883DEF3-E30E-424C-9441-796C030B0948}" type="slidenum">
              <a:rPr lang="en-US" smtClean="0"/>
              <a:t>75</a:t>
            </a:fld>
            <a:endParaRPr lang="en-US"/>
          </a:p>
        </p:txBody>
      </p:sp>
    </p:spTree>
    <p:extLst>
      <p:ext uri="{BB962C8B-B14F-4D97-AF65-F5344CB8AC3E}">
        <p14:creationId xmlns:p14="http://schemas.microsoft.com/office/powerpoint/2010/main" val="2252289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the UVM team continued developing more comprehensive verification, Nicolas and I began full core-level verification. The goal of this process was to execute randomly generated programs on the core and compare the outputs against a reference model.</a:t>
            </a:r>
          </a:p>
          <a:p>
            <a:r>
              <a:rPr lang="en-US"/>
              <a:t>By feeding the same constrained-random instructions into both the core and the emulator, we could identify divergences in execution results. A custom log-checker tool allowed us to trace and pinpoint the exact instruction where the core’s behavior diverged from the emulator.</a:t>
            </a:r>
            <a:endParaRPr lang="en-US">
              <a:ea typeface="Calibri"/>
              <a:cs typeface="Calibri"/>
            </a:endParaRPr>
          </a:p>
          <a:p>
            <a:r>
              <a:rPr lang="en-US"/>
              <a:t>This methodology helped uncover numerous bugs that wouldn’t have been detected by verifying individual hardware blocks in isolation. One challenge we faced was with randomly generated branch instructions, which often led to infinite loops. Due to time constraints, we addressed this by creating a dedicated branch test rather than relying on random generation.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883DEF3-E30E-424C-9441-796C030B0948}" type="slidenum">
              <a:rPr lang="en-US"/>
              <a:t>80</a:t>
            </a:fld>
            <a:endParaRPr lang="en-US"/>
          </a:p>
        </p:txBody>
      </p:sp>
    </p:spTree>
    <p:extLst>
      <p:ext uri="{BB962C8B-B14F-4D97-AF65-F5344CB8AC3E}">
        <p14:creationId xmlns:p14="http://schemas.microsoft.com/office/powerpoint/2010/main" val="3948774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slide shows the emulator running. The assembly code on the right is the randomly generated program while the picture on the left is the custom emulator. The emulator would output a csv text file which contains the CPU state after the execution of every instruction. The random program generated was made in System Verilog while the emulator was written in C++.</a:t>
            </a:r>
          </a:p>
        </p:txBody>
      </p:sp>
      <p:sp>
        <p:nvSpPr>
          <p:cNvPr id="4" name="Slide Number Placeholder 3"/>
          <p:cNvSpPr>
            <a:spLocks noGrp="1"/>
          </p:cNvSpPr>
          <p:nvPr>
            <p:ph type="sldNum" sz="quarter" idx="5"/>
          </p:nvPr>
        </p:nvSpPr>
        <p:spPr/>
        <p:txBody>
          <a:bodyPr/>
          <a:lstStyle/>
          <a:p>
            <a:fld id="{C883DEF3-E30E-424C-9441-796C030B0948}" type="slidenum">
              <a:rPr lang="en-US"/>
              <a:t>81</a:t>
            </a:fld>
            <a:endParaRPr lang="en-US"/>
          </a:p>
        </p:txBody>
      </p:sp>
    </p:spTree>
    <p:extLst>
      <p:ext uri="{BB962C8B-B14F-4D97-AF65-F5344CB8AC3E}">
        <p14:creationId xmlns:p14="http://schemas.microsoft.com/office/powerpoint/2010/main" val="2100975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last step in full core verification was the analysis step. Here, we compare the outputs from both core and the emulator. The picture on the right shows the output of the log-checker program. The excel window shows an example where the emulator and core had computed different results. We would determine which instruction failed and then start a debug session analyzing why and where the core failed. We would repeat this process until we could not find any more bugs.</a:t>
            </a:r>
          </a:p>
        </p:txBody>
      </p:sp>
      <p:sp>
        <p:nvSpPr>
          <p:cNvPr id="4" name="Slide Number Placeholder 3"/>
          <p:cNvSpPr>
            <a:spLocks noGrp="1"/>
          </p:cNvSpPr>
          <p:nvPr>
            <p:ph type="sldNum" sz="quarter" idx="5"/>
          </p:nvPr>
        </p:nvSpPr>
        <p:spPr/>
        <p:txBody>
          <a:bodyPr/>
          <a:lstStyle/>
          <a:p>
            <a:fld id="{C883DEF3-E30E-424C-9441-796C030B0948}" type="slidenum">
              <a:rPr lang="en-US"/>
              <a:t>82</a:t>
            </a:fld>
            <a:endParaRPr lang="en-US"/>
          </a:p>
        </p:txBody>
      </p:sp>
    </p:spTree>
    <p:extLst>
      <p:ext uri="{BB962C8B-B14F-4D97-AF65-F5344CB8AC3E}">
        <p14:creationId xmlns:p14="http://schemas.microsoft.com/office/powerpoint/2010/main" val="2561360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E30AA-E125-3CEB-0D46-E6B0BDAFF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1FF49-B7BB-DE7E-1FEE-3AE578AFA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210201-E5AC-CC5C-CF5B-D9A9642287DC}"/>
              </a:ext>
            </a:extLst>
          </p:cNvPr>
          <p:cNvSpPr>
            <a:spLocks noGrp="1"/>
          </p:cNvSpPr>
          <p:nvPr>
            <p:ph type="body" idx="1"/>
          </p:nvPr>
        </p:nvSpPr>
        <p:spPr/>
        <p:txBody>
          <a:bodyPr/>
          <a:lstStyle/>
          <a:p>
            <a:r>
              <a:rPr lang="en-US"/>
              <a:t>The RAPID-X System on Chip or SoC was a stretch goal we made in the last few weeks of the project. Basically, the SoC combines the core design with I/O peripherals to make a complete processor design. We had decided to add support for a display output, Serial UART, and USB keyboard.</a:t>
            </a:r>
          </a:p>
          <a:p>
            <a:endParaRPr lang="en-US">
              <a:ea typeface="Calibri"/>
              <a:cs typeface="Calibri"/>
            </a:endParaRPr>
          </a:p>
          <a:p>
            <a:r>
              <a:rPr lang="en-US">
                <a:ea typeface="Calibri"/>
                <a:cs typeface="Calibri"/>
              </a:rPr>
              <a:t>There were some differences in the RAPID-X core used for the </a:t>
            </a:r>
            <a:r>
              <a:rPr lang="en-US" err="1">
                <a:ea typeface="Calibri"/>
                <a:cs typeface="Calibri"/>
              </a:rPr>
              <a:t>SoC.</a:t>
            </a:r>
            <a:r>
              <a:rPr lang="en-US">
                <a:ea typeface="Calibri"/>
                <a:cs typeface="Calibri"/>
              </a:rPr>
              <a:t> First we had decided to remove the cache system since the FPGA block RAM runs faster than the core so there was no latency when reading or writing to any address in RAM.</a:t>
            </a:r>
          </a:p>
          <a:p>
            <a:r>
              <a:rPr lang="en-US">
                <a:ea typeface="Calibri"/>
                <a:cs typeface="Calibri"/>
              </a:rPr>
              <a:t>The second difference was the integration of the MMU or memory management unit which was used to map the I/O </a:t>
            </a:r>
            <a:r>
              <a:rPr lang="en-US"/>
              <a:t>peripherals to memory addresses.</a:t>
            </a:r>
            <a:endParaRPr lang="en-US">
              <a:ea typeface="Calibri"/>
              <a:cs typeface="Calibri"/>
            </a:endParaRPr>
          </a:p>
        </p:txBody>
      </p:sp>
      <p:sp>
        <p:nvSpPr>
          <p:cNvPr id="4" name="Slide Number Placeholder 3">
            <a:extLst>
              <a:ext uri="{FF2B5EF4-FFF2-40B4-BE49-F238E27FC236}">
                <a16:creationId xmlns:a16="http://schemas.microsoft.com/office/drawing/2014/main" id="{3337DE3A-3193-DD6E-373C-D1D04DA280C8}"/>
              </a:ext>
            </a:extLst>
          </p:cNvPr>
          <p:cNvSpPr>
            <a:spLocks noGrp="1"/>
          </p:cNvSpPr>
          <p:nvPr>
            <p:ph type="sldNum" sz="quarter" idx="5"/>
          </p:nvPr>
        </p:nvSpPr>
        <p:spPr/>
        <p:txBody>
          <a:bodyPr/>
          <a:lstStyle/>
          <a:p>
            <a:fld id="{C883DEF3-E30E-424C-9441-796C030B0948}" type="slidenum">
              <a:rPr lang="en-US"/>
              <a:t>111</a:t>
            </a:fld>
            <a:endParaRPr lang="en-US"/>
          </a:p>
        </p:txBody>
      </p:sp>
    </p:spTree>
    <p:extLst>
      <p:ext uri="{BB962C8B-B14F-4D97-AF65-F5344CB8AC3E}">
        <p14:creationId xmlns:p14="http://schemas.microsoft.com/office/powerpoint/2010/main" val="403081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slide explains in more detail what the decoder stage does. It begins by mapping the opcode portion to an family group. A family group is a collection of hardware blocks that have similar functionality such as memory operations, branching, and so forth. Afterwards, it selects the proper the finite control signal or FCS which are used inside the family group to specify the dedicated hardware block. For example, the family group would specify that the current instruction is memory operation and the FCS code would specify that it is load byte operation. The final control bit, the 'Inverse Operation' or IOP is used to allow multiuse for the same hardware blocks. For example, the hardware adder can also be used for subtraction.</a:t>
            </a:r>
          </a:p>
          <a:p>
            <a:endParaRPr lang="en-US">
              <a:ea typeface="Calibri"/>
              <a:cs typeface="Calibri"/>
            </a:endParaRPr>
          </a:p>
          <a:p>
            <a:r>
              <a:rPr lang="en-US">
                <a:ea typeface="Calibri"/>
                <a:cs typeface="Calibri"/>
              </a:rPr>
              <a:t>The final task of the decoder stage is to detangle the immediate value. The picture on the bottom left shows how to map the immediate value bits for B-type instruction. </a:t>
            </a:r>
          </a:p>
        </p:txBody>
      </p:sp>
      <p:sp>
        <p:nvSpPr>
          <p:cNvPr id="4" name="Slide Number Placeholder 3"/>
          <p:cNvSpPr>
            <a:spLocks noGrp="1"/>
          </p:cNvSpPr>
          <p:nvPr>
            <p:ph type="sldNum" sz="quarter" idx="5"/>
          </p:nvPr>
        </p:nvSpPr>
        <p:spPr/>
        <p:txBody>
          <a:bodyPr/>
          <a:lstStyle/>
          <a:p>
            <a:fld id="{C883DEF3-E30E-424C-9441-796C030B0948}" type="slidenum">
              <a:rPr lang="en-US"/>
              <a:t>16</a:t>
            </a:fld>
            <a:endParaRPr lang="en-US"/>
          </a:p>
        </p:txBody>
      </p:sp>
    </p:spTree>
    <p:extLst>
      <p:ext uri="{BB962C8B-B14F-4D97-AF65-F5344CB8AC3E}">
        <p14:creationId xmlns:p14="http://schemas.microsoft.com/office/powerpoint/2010/main" val="382758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slide shows an example of a finite state machine for the first revision of the memory stage.</a:t>
            </a:r>
          </a:p>
          <a:p>
            <a:r>
              <a:rPr lang="en-US">
                <a:ea typeface="Calibri"/>
                <a:cs typeface="Calibri"/>
              </a:rPr>
              <a:t>It would stall the pipeline until memory reads or writes were completed.</a:t>
            </a:r>
          </a:p>
          <a:p>
            <a:r>
              <a:rPr lang="en-US">
                <a:ea typeface="Calibri"/>
                <a:cs typeface="Calibri"/>
              </a:rPr>
              <a:t>The FSM for this stage could be reduced to only two states which improves the IPC rate of the overall core.</a:t>
            </a:r>
          </a:p>
        </p:txBody>
      </p:sp>
      <p:sp>
        <p:nvSpPr>
          <p:cNvPr id="4" name="Slide Number Placeholder 3"/>
          <p:cNvSpPr>
            <a:spLocks noGrp="1"/>
          </p:cNvSpPr>
          <p:nvPr>
            <p:ph type="sldNum" sz="quarter" idx="5"/>
          </p:nvPr>
        </p:nvSpPr>
        <p:spPr/>
        <p:txBody>
          <a:bodyPr/>
          <a:lstStyle/>
          <a:p>
            <a:fld id="{C883DEF3-E30E-424C-9441-796C030B0948}" type="slidenum">
              <a:rPr lang="en-US"/>
              <a:t>17</a:t>
            </a:fld>
            <a:endParaRPr lang="en-US"/>
          </a:p>
        </p:txBody>
      </p:sp>
    </p:spTree>
    <p:extLst>
      <p:ext uri="{BB962C8B-B14F-4D97-AF65-F5344CB8AC3E}">
        <p14:creationId xmlns:p14="http://schemas.microsoft.com/office/powerpoint/2010/main" val="32817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motivations for the second revision of RAPID where the following,</a:t>
            </a:r>
          </a:p>
          <a:p>
            <a:pPr marL="228600" indent="-228600">
              <a:buAutoNum type="arabicPeriod"/>
            </a:pPr>
            <a:r>
              <a:rPr lang="en-US">
                <a:ea typeface="Calibri"/>
                <a:cs typeface="Calibri"/>
              </a:rPr>
              <a:t>We had a race condition in the </a:t>
            </a:r>
            <a:r>
              <a:rPr lang="en-US" err="1">
                <a:ea typeface="Calibri"/>
                <a:cs typeface="Calibri"/>
              </a:rPr>
              <a:t>micronarchiecture</a:t>
            </a:r>
            <a:endParaRPr lang="en-US">
              <a:ea typeface="Calibri"/>
              <a:cs typeface="Calibri"/>
            </a:endParaRPr>
          </a:p>
          <a:p>
            <a:pPr marL="228600" indent="-228600">
              <a:buAutoNum type="arabicPeriod"/>
            </a:pPr>
            <a:r>
              <a:rPr lang="en-US">
                <a:ea typeface="Calibri"/>
                <a:cs typeface="Calibri"/>
              </a:rPr>
              <a:t>Without a forwarding unit and hazard control, the pipeline had higher latency and worse IPC</a:t>
            </a:r>
          </a:p>
          <a:p>
            <a:pPr marL="228600" indent="-228600">
              <a:buAutoNum type="arabicPeriod"/>
            </a:pPr>
            <a:r>
              <a:rPr lang="en-US">
                <a:ea typeface="Calibri"/>
                <a:cs typeface="Calibri"/>
              </a:rPr>
              <a:t>For us to reach the 100 MIPs goal, we would need a much higher clock frequency. Running the core at higher frequency is undesirable because of power constraints but more importantly, the technology node we are using is relatively slow therefore it would more </a:t>
            </a:r>
            <a:r>
              <a:rPr lang="en-US" err="1">
                <a:ea typeface="Calibri"/>
                <a:cs typeface="Calibri"/>
              </a:rPr>
              <a:t>difficuilt</a:t>
            </a:r>
            <a:r>
              <a:rPr lang="en-US">
                <a:ea typeface="Calibri"/>
                <a:cs typeface="Calibri"/>
              </a:rPr>
              <a:t> to meet timing constraints.</a:t>
            </a:r>
          </a:p>
        </p:txBody>
      </p:sp>
      <p:sp>
        <p:nvSpPr>
          <p:cNvPr id="4" name="Slide Number Placeholder 3"/>
          <p:cNvSpPr>
            <a:spLocks noGrp="1"/>
          </p:cNvSpPr>
          <p:nvPr>
            <p:ph type="sldNum" sz="quarter" idx="5"/>
          </p:nvPr>
        </p:nvSpPr>
        <p:spPr/>
        <p:txBody>
          <a:bodyPr/>
          <a:lstStyle/>
          <a:p>
            <a:fld id="{C883DEF3-E30E-424C-9441-796C030B0948}" type="slidenum">
              <a:rPr lang="en-US"/>
              <a:t>18</a:t>
            </a:fld>
            <a:endParaRPr lang="en-US"/>
          </a:p>
        </p:txBody>
      </p:sp>
    </p:spTree>
    <p:extLst>
      <p:ext uri="{BB962C8B-B14F-4D97-AF65-F5344CB8AC3E}">
        <p14:creationId xmlns:p14="http://schemas.microsoft.com/office/powerpoint/2010/main" val="2719341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RAPID-X iteration had better </a:t>
            </a:r>
            <a:r>
              <a:rPr lang="en-US" err="1">
                <a:ea typeface="Calibri"/>
                <a:cs typeface="Calibri"/>
              </a:rPr>
              <a:t>optimzied</a:t>
            </a:r>
            <a:r>
              <a:rPr lang="en-US">
                <a:ea typeface="Calibri"/>
                <a:cs typeface="Calibri"/>
              </a:rPr>
              <a:t> finite state machines and combinational logic. The FSM reduced the clock overhead and the improved combinational logic provided better slack and hold time which means we can run the core at a higher frequency. We also changed how the components were </a:t>
            </a:r>
            <a:r>
              <a:rPr lang="en-US" err="1">
                <a:ea typeface="Calibri"/>
                <a:cs typeface="Calibri"/>
              </a:rPr>
              <a:t>layed</a:t>
            </a:r>
            <a:r>
              <a:rPr lang="en-US">
                <a:ea typeface="Calibri"/>
                <a:cs typeface="Calibri"/>
              </a:rPr>
              <a:t> out to fix the race conditions.</a:t>
            </a:r>
          </a:p>
        </p:txBody>
      </p:sp>
      <p:sp>
        <p:nvSpPr>
          <p:cNvPr id="4" name="Slide Number Placeholder 3"/>
          <p:cNvSpPr>
            <a:spLocks noGrp="1"/>
          </p:cNvSpPr>
          <p:nvPr>
            <p:ph type="sldNum" sz="quarter" idx="5"/>
          </p:nvPr>
        </p:nvSpPr>
        <p:spPr/>
        <p:txBody>
          <a:bodyPr/>
          <a:lstStyle/>
          <a:p>
            <a:fld id="{C883DEF3-E30E-424C-9441-796C030B0948}" type="slidenum">
              <a:rPr lang="en-US"/>
              <a:t>19</a:t>
            </a:fld>
            <a:endParaRPr lang="en-US"/>
          </a:p>
        </p:txBody>
      </p:sp>
    </p:spTree>
    <p:extLst>
      <p:ext uri="{BB962C8B-B14F-4D97-AF65-F5344CB8AC3E}">
        <p14:creationId xmlns:p14="http://schemas.microsoft.com/office/powerpoint/2010/main" val="253180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 is a quick summary of the </a:t>
            </a:r>
            <a:r>
              <a:rPr lang="en-US" err="1">
                <a:ea typeface="Calibri"/>
                <a:cs typeface="Calibri"/>
              </a:rPr>
              <a:t>improvments</a:t>
            </a:r>
            <a:r>
              <a:rPr lang="en-US">
                <a:ea typeface="Calibri"/>
                <a:cs typeface="Calibri"/>
              </a:rPr>
              <a:t>, The picture on the left shows the pipeline latency improvements. Pipeline latency is the time it takes for an instruction to be fully processed in the pipeline. The picture on the right shows the improvement in the IPC rate.</a:t>
            </a:r>
          </a:p>
        </p:txBody>
      </p:sp>
      <p:sp>
        <p:nvSpPr>
          <p:cNvPr id="4" name="Slide Number Placeholder 3"/>
          <p:cNvSpPr>
            <a:spLocks noGrp="1"/>
          </p:cNvSpPr>
          <p:nvPr>
            <p:ph type="sldNum" sz="quarter" idx="5"/>
          </p:nvPr>
        </p:nvSpPr>
        <p:spPr/>
        <p:txBody>
          <a:bodyPr/>
          <a:lstStyle/>
          <a:p>
            <a:fld id="{C883DEF3-E30E-424C-9441-796C030B0948}" type="slidenum">
              <a:rPr lang="en-US"/>
              <a:t>20</a:t>
            </a:fld>
            <a:endParaRPr lang="en-US"/>
          </a:p>
        </p:txBody>
      </p:sp>
    </p:spTree>
    <p:extLst>
      <p:ext uri="{BB962C8B-B14F-4D97-AF65-F5344CB8AC3E}">
        <p14:creationId xmlns:p14="http://schemas.microsoft.com/office/powerpoint/2010/main" val="25174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 to the UVM testbenches, I wrote Unit Tests which focus on verifying small blocks individually before integration. These benches are lightweight and fast to run and make catching bugs easier in the early stages of development. They are also useful for verifying the UVM testbench results.</a:t>
            </a:r>
          </a:p>
        </p:txBody>
      </p:sp>
      <p:sp>
        <p:nvSpPr>
          <p:cNvPr id="4" name="Slide Number Placeholder 3"/>
          <p:cNvSpPr>
            <a:spLocks noGrp="1"/>
          </p:cNvSpPr>
          <p:nvPr>
            <p:ph type="sldNum" sz="quarter" idx="5"/>
          </p:nvPr>
        </p:nvSpPr>
        <p:spPr/>
        <p:txBody>
          <a:bodyPr/>
          <a:lstStyle/>
          <a:p>
            <a:fld id="{C883DEF3-E30E-424C-9441-796C030B0948}" type="slidenum">
              <a:rPr lang="en-US" smtClean="0"/>
              <a:t>51</a:t>
            </a:fld>
            <a:endParaRPr lang="en-US"/>
          </a:p>
        </p:txBody>
      </p:sp>
    </p:spTree>
    <p:extLst>
      <p:ext uri="{BB962C8B-B14F-4D97-AF65-F5344CB8AC3E}">
        <p14:creationId xmlns:p14="http://schemas.microsoft.com/office/powerpoint/2010/main" val="1390131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Logo" descr="University of Central Florida Logo">
            <a:extLst>
              <a:ext uri="{FF2B5EF4-FFF2-40B4-BE49-F238E27FC236}">
                <a16:creationId xmlns:a16="http://schemas.microsoft.com/office/drawing/2014/main" id="{E2F3FCD1-EFC7-BA41-AD3C-9BF16356305A}"/>
              </a:ext>
            </a:extLst>
          </p:cNvPr>
          <p:cNvPicPr>
            <a:picLocks noChangeAspect="1"/>
          </p:cNvPicPr>
          <p:nvPr/>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502944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ation Slide Left - Yellow">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1">
              <a:ln>
                <a:noFill/>
              </a:ln>
              <a:latin typeface="Arial" panose="020B0604020202020204" pitchFamily="34" charset="0"/>
              <a:cs typeface="Arial" panose="020B0604020202020204" pitchFamily="34" charset="0"/>
            </a:endParaRPr>
          </a:p>
        </p:txBody>
      </p: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emphasis and highlights can be adjusted as needed.</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arge Quotation Mark">
            <a:extLst>
              <a:ext uri="{FF2B5EF4-FFF2-40B4-BE49-F238E27FC236}">
                <a16:creationId xmlns:a16="http://schemas.microsoft.com/office/drawing/2014/main" id="{72B09A6E-277F-0544-A8B7-A52B8B75F8A4}"/>
              </a:ext>
              <a:ext uri="{C183D7F6-B498-43B3-948B-1728B52AA6E4}">
                <adec:decorative xmlns:adec="http://schemas.microsoft.com/office/drawing/2017/decorative" val="1"/>
              </a:ext>
            </a:extLst>
          </p:cNvPr>
          <p:cNvPicPr>
            <a:picLocks noChangeAspect="1"/>
          </p:cNvPicPr>
          <p:nvPr/>
        </p:nvPicPr>
        <p:blipFill rotWithShape="1">
          <a:blip r:embed="rId2"/>
          <a:srcRect l="29772" t="19475" r="29641" b="47417"/>
          <a:stretch/>
        </p:blipFill>
        <p:spPr>
          <a:xfrm>
            <a:off x="790941" y="854914"/>
            <a:ext cx="1854926" cy="1815737"/>
          </a:xfrm>
          <a:prstGeom prst="rect">
            <a:avLst/>
          </a:prstGeom>
        </p:spPr>
      </p:pic>
    </p:spTree>
    <p:extLst>
      <p:ext uri="{BB962C8B-B14F-4D97-AF65-F5344CB8AC3E}">
        <p14:creationId xmlns:p14="http://schemas.microsoft.com/office/powerpoint/2010/main" val="589898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ation Slide Left - Black">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bg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2150193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ation Slide Left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l">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emphasis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l">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1104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996940" y="1053012"/>
            <a:ext cx="1550505" cy="1311966"/>
          </a:xfrm>
          <a:prstGeom prst="rect">
            <a:avLst/>
          </a:prstGeom>
        </p:spPr>
      </p:pic>
    </p:spTree>
    <p:extLst>
      <p:ext uri="{BB962C8B-B14F-4D97-AF65-F5344CB8AC3E}">
        <p14:creationId xmlns:p14="http://schemas.microsoft.com/office/powerpoint/2010/main" val="3020058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Slide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lvl1pPr>
          </a:lstStyle>
          <a:p>
            <a:r>
              <a:rPr lang="en-US"/>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a:ln>
            <a:solidFill>
              <a:srgbClr val="FDFDFD"/>
            </a:solidFill>
          </a:ln>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213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648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vider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a:t>CLICK TO EDIT DIVIDER SLIDE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a:cxnSpLocks/>
          </p:cNvCxnSpPr>
          <p:nvPr userDrawn="1"/>
        </p:nvCxnSpPr>
        <p:spPr>
          <a:xfrm>
            <a:off x="455295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507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Full Width">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723897" y="723900"/>
            <a:ext cx="10744207" cy="1104300"/>
          </a:xfrm>
        </p:spPr>
        <p:txBody>
          <a:bodyPr/>
          <a:lstStyle/>
          <a:p>
            <a:r>
              <a:rPr lang="en-US"/>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723900" y="2137720"/>
            <a:ext cx="10744200" cy="395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a:extLst>
              <a:ext uri="{FF2B5EF4-FFF2-40B4-BE49-F238E27FC236}">
                <a16:creationId xmlns:a16="http://schemas.microsoft.com/office/drawing/2014/main" id="{D77F6443-D010-1146-B8C0-176DC4884F5C}"/>
              </a:ext>
              <a:ext uri="{C183D7F6-B498-43B3-948B-1728B52AA6E4}">
                <adec:decorative xmlns:adec="http://schemas.microsoft.com/office/drawing/2017/decorative" val="1"/>
              </a:ext>
            </a:extLst>
          </p:cNvPr>
          <p:cNvCxnSpPr>
            <a:cxnSpLocks/>
          </p:cNvCxnSpPr>
          <p:nvPr userDrawn="1"/>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21265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With Border - Yellow">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94950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With Border - Black">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E9004F09-C030-794E-98B5-FE92BC8248EE}"/>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bg1"/>
                </a:solidFill>
              </a:defRPr>
            </a:lvl1pPr>
          </a:lstStyle>
          <a:p>
            <a:r>
              <a:rPr lang="en-US"/>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53910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 With Border - White">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592FC221-8914-B349-9636-535956EE875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a:extLst>
              <a:ext uri="{FF2B5EF4-FFF2-40B4-BE49-F238E27FC236}">
                <a16:creationId xmlns:a16="http://schemas.microsoft.com/office/drawing/2014/main" id="{4A55588E-02EF-3944-A647-089617EADD7E}"/>
              </a:ext>
            </a:extLst>
          </p:cNvPr>
          <p:cNvSpPr>
            <a:spLocks noGrp="1"/>
          </p:cNvSpPr>
          <p:nvPr>
            <p:ph type="title" hasCustomPrompt="1"/>
          </p:nvPr>
        </p:nvSpPr>
        <p:spPr>
          <a:xfrm>
            <a:off x="1104902" y="1124950"/>
            <a:ext cx="9982199" cy="981801"/>
          </a:xfrm>
        </p:spPr>
        <p:txBody>
          <a:bodyPr/>
          <a:lstStyle>
            <a:lvl1pPr>
              <a:defRPr b="0">
                <a:solidFill>
                  <a:schemeClr val="tx1"/>
                </a:solidFill>
              </a:defRPr>
            </a:lvl1pPr>
          </a:lstStyle>
          <a:p>
            <a:r>
              <a:rPr lang="en-US"/>
              <a:t>CLICK TO EDIT SLIDE TITLE</a:t>
            </a:r>
          </a:p>
        </p:txBody>
      </p:sp>
      <p:sp>
        <p:nvSpPr>
          <p:cNvPr id="3" name="Content Placeholder">
            <a:extLst>
              <a:ext uri="{FF2B5EF4-FFF2-40B4-BE49-F238E27FC236}">
                <a16:creationId xmlns:a16="http://schemas.microsoft.com/office/drawing/2014/main" id="{717A49EC-C902-CD49-B9A9-CD37F9561D2F}"/>
              </a:ext>
            </a:extLst>
          </p:cNvPr>
          <p:cNvSpPr>
            <a:spLocks noGrp="1"/>
          </p:cNvSpPr>
          <p:nvPr>
            <p:ph idx="1"/>
          </p:nvPr>
        </p:nvSpPr>
        <p:spPr>
          <a:xfrm>
            <a:off x="1104906" y="2538770"/>
            <a:ext cx="9982193" cy="32143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a:extLst>
              <a:ext uri="{FF2B5EF4-FFF2-40B4-BE49-F238E27FC236}">
                <a16:creationId xmlns:a16="http://schemas.microsoft.com/office/drawing/2014/main" id="{2D21006E-1ACB-AB47-ACB2-359495240D0E}"/>
              </a:ext>
              <a:ext uri="{C183D7F6-B498-43B3-948B-1728B52AA6E4}">
                <adec:decorative xmlns:adec="http://schemas.microsoft.com/office/drawing/2017/decorative" val="1"/>
              </a:ext>
            </a:extLst>
          </p:cNvPr>
          <p:cNvCxnSpPr>
            <a:cxnSpLocks/>
          </p:cNvCxnSpPr>
          <p:nvPr/>
        </p:nvCxnSpPr>
        <p:spPr>
          <a:xfrm>
            <a:off x="1104903" y="234473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41273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bg1"/>
                </a:solidFill>
              </a:defRPr>
            </a:lvl1pPr>
          </a:lstStyle>
          <a:p>
            <a:r>
              <a:rPr lang="en-US"/>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8C5892F5-1238-1146-84B0-B074DABADBD7}"/>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4224561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ground Border - Yellow">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Text Placeholder 2">
            <a:extLst>
              <a:ext uri="{FF2B5EF4-FFF2-40B4-BE49-F238E27FC236}">
                <a16:creationId xmlns:a16="http://schemas.microsoft.com/office/drawing/2014/main" id="{1914BEF4-EC1B-CB40-86CE-A76FBEE2C395}"/>
              </a:ext>
            </a:extLst>
          </p:cNvPr>
          <p:cNvSpPr>
            <a:spLocks noGrp="1"/>
          </p:cNvSpPr>
          <p:nvPr>
            <p:ph type="body" sz="quarter" idx="10"/>
          </p:nvPr>
        </p:nvSpPr>
        <p:spPr>
          <a:xfrm>
            <a:off x="1104900" y="1104900"/>
            <a:ext cx="9982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a:extLst>
              <a:ext uri="{FF2B5EF4-FFF2-40B4-BE49-F238E27FC236}">
                <a16:creationId xmlns:a16="http://schemas.microsoft.com/office/drawing/2014/main" id="{BAC45E14-D9B2-584A-A6F7-1FC19738EBE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107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ckground Border - Black">
    <p:spTree>
      <p:nvGrpSpPr>
        <p:cNvPr id="1" name=""/>
        <p:cNvGrpSpPr/>
        <p:nvPr/>
      </p:nvGrpSpPr>
      <p:grpSpPr>
        <a:xfrm>
          <a:off x="0" y="0"/>
          <a:ext cx="0" cy="0"/>
          <a:chOff x="0" y="0"/>
          <a:chExt cx="0" cy="0"/>
        </a:xfrm>
      </p:grpSpPr>
      <p:sp>
        <p:nvSpPr>
          <p:cNvPr id="7" name="Background">
            <a:extLst>
              <a:ext uri="{FF2B5EF4-FFF2-40B4-BE49-F238E27FC236}">
                <a16:creationId xmlns:a16="http://schemas.microsoft.com/office/drawing/2014/main" id="{6112C9D6-04B3-C247-8B1C-7451997530EA}"/>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Text Placeholder 2">
            <a:extLst>
              <a:ext uri="{FF2B5EF4-FFF2-40B4-BE49-F238E27FC236}">
                <a16:creationId xmlns:a16="http://schemas.microsoft.com/office/drawing/2014/main" id="{A3C78A78-2622-BF4B-9BB7-DC588F49E69D}"/>
              </a:ext>
            </a:extLst>
          </p:cNvPr>
          <p:cNvSpPr>
            <a:spLocks noGrp="1"/>
          </p:cNvSpPr>
          <p:nvPr>
            <p:ph type="body" sz="quarter" idx="10"/>
          </p:nvPr>
        </p:nvSpPr>
        <p:spPr>
          <a:xfrm>
            <a:off x="1104900" y="1104900"/>
            <a:ext cx="9982200" cy="4648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a:extLst>
              <a:ext uri="{FF2B5EF4-FFF2-40B4-BE49-F238E27FC236}">
                <a16:creationId xmlns:a16="http://schemas.microsoft.com/office/drawing/2014/main" id="{99293980-C1E8-C540-B50F-159ADF5238DC}"/>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478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ground Border - White">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7B509F21-ACAC-354A-91BB-8A131C924DE4}"/>
              </a:ext>
            </a:extLst>
          </p:cNvPr>
          <p:cNvSpPr>
            <a:spLocks noGrp="1"/>
          </p:cNvSpPr>
          <p:nvPr>
            <p:ph type="body" sz="quarter" idx="10"/>
          </p:nvPr>
        </p:nvSpPr>
        <p:spPr>
          <a:xfrm>
            <a:off x="1104900" y="1104900"/>
            <a:ext cx="9982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930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FADB87-5EC2-5F48-B829-449C8C25B525}"/>
              </a:ext>
            </a:extLst>
          </p:cNvPr>
          <p:cNvSpPr>
            <a:spLocks noGrp="1"/>
          </p:cNvSpPr>
          <p:nvPr>
            <p:ph type="body" sz="quarter" idx="10"/>
          </p:nvPr>
        </p:nvSpPr>
        <p:spPr>
          <a:xfrm>
            <a:off x="1104900" y="1104900"/>
            <a:ext cx="9982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7408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4334B4C5-8D41-F944-AF43-623F969C777D}"/>
              </a:ext>
            </a:extLst>
          </p:cNvPr>
          <p:cNvSpPr>
            <a:spLocks noGrp="1"/>
          </p:cNvSpPr>
          <p:nvPr>
            <p:ph type="body" orient="vert" idx="1"/>
          </p:nvPr>
        </p:nvSpPr>
        <p:spPr>
          <a:xfrm>
            <a:off x="735930" y="2155372"/>
            <a:ext cx="10744202" cy="39406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a:extLst>
              <a:ext uri="{FF2B5EF4-FFF2-40B4-BE49-F238E27FC236}">
                <a16:creationId xmlns:a16="http://schemas.microsoft.com/office/drawing/2014/main" id="{1348041B-D0EC-BC4E-80D1-5599A5EC065C}"/>
              </a:ext>
            </a:extLst>
          </p:cNvPr>
          <p:cNvSpPr>
            <a:spLocks noGrp="1"/>
          </p:cNvSpPr>
          <p:nvPr>
            <p:ph type="title" hasCustomPrompt="1"/>
          </p:nvPr>
        </p:nvSpPr>
        <p:spPr>
          <a:xfrm>
            <a:off x="723897" y="723900"/>
            <a:ext cx="10744207" cy="1104300"/>
          </a:xfrm>
        </p:spPr>
        <p:txBody>
          <a:bodyPr/>
          <a:lstStyle/>
          <a:p>
            <a:r>
              <a:rPr lang="en-US"/>
              <a:t>CLICK TO EDIT SLIDE TITLE</a:t>
            </a:r>
          </a:p>
        </p:txBody>
      </p:sp>
      <p:cxnSp>
        <p:nvCxnSpPr>
          <p:cNvPr id="11" name="Straight Connector">
            <a:extLst>
              <a:ext uri="{FF2B5EF4-FFF2-40B4-BE49-F238E27FC236}">
                <a16:creationId xmlns:a16="http://schemas.microsoft.com/office/drawing/2014/main" id="{1B639CC6-D232-C843-946F-6B4AFAF51957}"/>
              </a:ext>
              <a:ext uri="{C183D7F6-B498-43B3-948B-1728B52AA6E4}">
                <adec:decorative xmlns:adec="http://schemas.microsoft.com/office/drawing/2017/decorative" val="1"/>
              </a:ext>
            </a:extLst>
          </p:cNvPr>
          <p:cNvCxnSpPr>
            <a:cxnSpLocks/>
          </p:cNvCxnSpPr>
          <p:nvPr/>
        </p:nvCxnSpPr>
        <p:spPr>
          <a:xfrm>
            <a:off x="723897" y="1943682"/>
            <a:ext cx="556263"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57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FA56D-5C99-0146-B295-D44F3B9AC1C6}"/>
              </a:ext>
            </a:extLst>
          </p:cNvPr>
          <p:cNvSpPr>
            <a:spLocks noGrp="1"/>
          </p:cNvSpPr>
          <p:nvPr>
            <p:ph type="title" orient="vert" hasCustomPrompt="1"/>
          </p:nvPr>
        </p:nvSpPr>
        <p:spPr>
          <a:xfrm>
            <a:off x="8934994" y="723899"/>
            <a:ext cx="2533106" cy="5372101"/>
          </a:xfrm>
        </p:spPr>
        <p:txBody>
          <a:bodyPr vert="eaVert"/>
          <a:lstStyle/>
          <a:p>
            <a:r>
              <a:rPr lang="en-US"/>
              <a:t>CLICK TO EDIT SLIDE TITLE</a:t>
            </a:r>
          </a:p>
        </p:txBody>
      </p:sp>
      <p:sp>
        <p:nvSpPr>
          <p:cNvPr id="3" name="Vertical Text Placeholder 2">
            <a:extLst>
              <a:ext uri="{FF2B5EF4-FFF2-40B4-BE49-F238E27FC236}">
                <a16:creationId xmlns:a16="http://schemas.microsoft.com/office/drawing/2014/main" id="{3615C468-E09B-734B-8183-8092C3355C83}"/>
              </a:ext>
            </a:extLst>
          </p:cNvPr>
          <p:cNvSpPr>
            <a:spLocks noGrp="1"/>
          </p:cNvSpPr>
          <p:nvPr>
            <p:ph type="body" orient="vert" idx="1"/>
          </p:nvPr>
        </p:nvSpPr>
        <p:spPr>
          <a:xfrm>
            <a:off x="723900" y="723899"/>
            <a:ext cx="7848600" cy="53721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a:extLst>
              <a:ext uri="{FF2B5EF4-FFF2-40B4-BE49-F238E27FC236}">
                <a16:creationId xmlns:a16="http://schemas.microsoft.com/office/drawing/2014/main" id="{6E31E3F0-9F53-8744-BCB7-19265F3E5C52}"/>
              </a:ext>
              <a:ext uri="{C183D7F6-B498-43B3-948B-1728B52AA6E4}">
                <adec:decorative xmlns:adec="http://schemas.microsoft.com/office/drawing/2017/decorative" val="1"/>
              </a:ext>
            </a:extLst>
          </p:cNvPr>
          <p:cNvCxnSpPr>
            <a:cxnSpLocks/>
          </p:cNvCxnSpPr>
          <p:nvPr/>
        </p:nvCxnSpPr>
        <p:spPr>
          <a:xfrm>
            <a:off x="8811437" y="723900"/>
            <a:ext cx="3" cy="603575"/>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246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006856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41816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8757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Whit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974F17-DC71-8340-8C7B-9714E26CB98A}"/>
              </a:ext>
            </a:extLst>
          </p:cNvPr>
          <p:cNvSpPr>
            <a:spLocks noGrp="1"/>
          </p:cNvSpPr>
          <p:nvPr>
            <p:ph type="ctrTitle" hasCustomPrompt="1"/>
          </p:nvPr>
        </p:nvSpPr>
        <p:spPr>
          <a:xfrm>
            <a:off x="1104900" y="1122363"/>
            <a:ext cx="9982200" cy="2387600"/>
          </a:xfrm>
        </p:spPr>
        <p:txBody>
          <a:bodyPr anchor="b"/>
          <a:lstStyle>
            <a:lvl1pPr algn="ctr">
              <a:defRPr sz="4400">
                <a:solidFill>
                  <a:schemeClr val="tx1"/>
                </a:solidFill>
              </a:defRPr>
            </a:lvl1pPr>
          </a:lstStyle>
          <a:p>
            <a:r>
              <a:rPr lang="en-US"/>
              <a:t>CLICK TO EDIT SLIDE TITLE</a:t>
            </a:r>
          </a:p>
        </p:txBody>
      </p:sp>
      <p:sp>
        <p:nvSpPr>
          <p:cNvPr id="3" name="Subtitle">
            <a:extLst>
              <a:ext uri="{FF2B5EF4-FFF2-40B4-BE49-F238E27FC236}">
                <a16:creationId xmlns:a16="http://schemas.microsoft.com/office/drawing/2014/main" id="{864EC623-BDE0-FB40-B315-6D93A261016B}"/>
              </a:ext>
            </a:extLst>
          </p:cNvPr>
          <p:cNvSpPr>
            <a:spLocks noGrp="1"/>
          </p:cNvSpPr>
          <p:nvPr>
            <p:ph type="subTitle" idx="1" hasCustomPrompt="1"/>
          </p:nvPr>
        </p:nvSpPr>
        <p:spPr>
          <a:xfrm>
            <a:off x="1104900" y="4020854"/>
            <a:ext cx="9982200" cy="1732245"/>
          </a:xfrm>
        </p:spPr>
        <p:txBody>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Rectangle">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userDrawn="1"/>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a:extLst>
              <a:ext uri="{FF2B5EF4-FFF2-40B4-BE49-F238E27FC236}">
                <a16:creationId xmlns:a16="http://schemas.microsoft.com/office/drawing/2014/main" id="{91628ED9-2ECD-314A-B538-0065A143FE93}"/>
              </a:ext>
              <a:ext uri="{C183D7F6-B498-43B3-948B-1728B52AA6E4}">
                <adec:decorative xmlns:adec="http://schemas.microsoft.com/office/drawing/2017/decorative" val="1"/>
              </a:ext>
            </a:extLst>
          </p:cNvPr>
          <p:cNvCxnSpPr/>
          <p:nvPr userDrawn="1"/>
        </p:nvCxnSpPr>
        <p:spPr>
          <a:xfrm>
            <a:off x="4533900" y="3720230"/>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9" name="Logo" descr="University of Central Florida Logo">
            <a:extLst>
              <a:ext uri="{FF2B5EF4-FFF2-40B4-BE49-F238E27FC236}">
                <a16:creationId xmlns:a16="http://schemas.microsoft.com/office/drawing/2014/main" id="{1CDCEDA1-8902-AC46-8647-28693E3568A2}"/>
              </a:ext>
            </a:extLst>
          </p:cNvPr>
          <p:cNvPicPr>
            <a:picLocks noChangeAspect="1"/>
          </p:cNvPicPr>
          <p:nvPr userDrawn="1"/>
        </p:nvPicPr>
        <p:blipFill>
          <a:blip r:embed="rId2"/>
          <a:stretch>
            <a:fillRect/>
          </a:stretch>
        </p:blipFill>
        <p:spPr>
          <a:xfrm>
            <a:off x="5829300" y="723900"/>
            <a:ext cx="533400" cy="717785"/>
          </a:xfrm>
          <a:prstGeom prst="rect">
            <a:avLst/>
          </a:prstGeom>
        </p:spPr>
      </p:pic>
    </p:spTree>
    <p:extLst>
      <p:ext uri="{BB962C8B-B14F-4D97-AF65-F5344CB8AC3E}">
        <p14:creationId xmlns:p14="http://schemas.microsoft.com/office/powerpoint/2010/main" val="1549535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ission Statement 2022 - Black">
    <p:spTree>
      <p:nvGrpSpPr>
        <p:cNvPr id="1" name=""/>
        <p:cNvGrpSpPr/>
        <p:nvPr/>
      </p:nvGrpSpPr>
      <p:grpSpPr>
        <a:xfrm>
          <a:off x="0" y="0"/>
          <a:ext cx="0" cy="0"/>
          <a:chOff x="0" y="0"/>
          <a:chExt cx="0" cy="0"/>
        </a:xfrm>
      </p:grpSpPr>
      <p:pic>
        <p:nvPicPr>
          <p:cNvPr id="3" name="Picture 2"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D9A4EE45-D051-7B43-8568-7485C140A2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63630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ission Statement 2022 - Yellow">
    <p:spTree>
      <p:nvGrpSpPr>
        <p:cNvPr id="1" name=""/>
        <p:cNvGrpSpPr/>
        <p:nvPr/>
      </p:nvGrpSpPr>
      <p:grpSpPr>
        <a:xfrm>
          <a:off x="0" y="0"/>
          <a:ext cx="0" cy="0"/>
          <a:chOff x="0" y="0"/>
          <a:chExt cx="0" cy="0"/>
        </a:xfrm>
      </p:grpSpPr>
      <p:pic>
        <p:nvPicPr>
          <p:cNvPr id="7" name="Picture 6"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8A955FA0-EC9C-AC47-99DA-636725DF4C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64580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ission Statement 2022 - Stars">
    <p:spTree>
      <p:nvGrpSpPr>
        <p:cNvPr id="1" name=""/>
        <p:cNvGrpSpPr/>
        <p:nvPr/>
      </p:nvGrpSpPr>
      <p:grpSpPr>
        <a:xfrm>
          <a:off x="0" y="0"/>
          <a:ext cx="0" cy="0"/>
          <a:chOff x="0" y="0"/>
          <a:chExt cx="0" cy="0"/>
        </a:xfrm>
      </p:grpSpPr>
      <p:pic>
        <p:nvPicPr>
          <p:cNvPr id="3" name="Picture 2" descr="Our Mission:&#10;UCF is a public research university invested in unleashing the potential within every individual, enriching the human experience through inclusion, discovery and innovation, and propelling broad-based prosperity for the many communities we serve.">
            <a:extLst>
              <a:ext uri="{FF2B5EF4-FFF2-40B4-BE49-F238E27FC236}">
                <a16:creationId xmlns:a16="http://schemas.microsoft.com/office/drawing/2014/main" id="{DA601791-9AA9-BC4F-A18D-88FAD86210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268203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ation Slide Centered - Yellow">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rgbClr val="F9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solidFill>
                  <a:schemeClr val="tx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Large Quotation Mark">
            <a:extLst>
              <a:ext uri="{FF2B5EF4-FFF2-40B4-BE49-F238E27FC236}">
                <a16:creationId xmlns:a16="http://schemas.microsoft.com/office/drawing/2014/main" id="{3932BF08-418B-A342-8AF0-5060E8D290B2}"/>
              </a:ext>
              <a:ext uri="{C183D7F6-B498-43B3-948B-1728B52AA6E4}">
                <adec:decorative xmlns:adec="http://schemas.microsoft.com/office/drawing/2017/decorative" val="1"/>
              </a:ext>
            </a:extLst>
          </p:cNvPr>
          <p:cNvPicPr>
            <a:picLocks noChangeAspect="1"/>
          </p:cNvPicPr>
          <p:nvPr/>
        </p:nvPicPr>
        <p:blipFill rotWithShape="1">
          <a:blip r:embed="rId2"/>
          <a:srcRect l="29772" t="19475" r="29641" b="47417"/>
          <a:stretch/>
        </p:blipFill>
        <p:spPr>
          <a:xfrm>
            <a:off x="5123361" y="846118"/>
            <a:ext cx="1854926" cy="1815737"/>
          </a:xfrm>
          <a:prstGeom prst="rect">
            <a:avLst/>
          </a:prstGeom>
        </p:spPr>
      </p:pic>
    </p:spTree>
    <p:extLst>
      <p:ext uri="{BB962C8B-B14F-4D97-AF65-F5344CB8AC3E}">
        <p14:creationId xmlns:p14="http://schemas.microsoft.com/office/powerpoint/2010/main" val="44634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ation Slide Centered - Black">
    <p:spTree>
      <p:nvGrpSpPr>
        <p:cNvPr id="1" name=""/>
        <p:cNvGrpSpPr/>
        <p:nvPr/>
      </p:nvGrpSpPr>
      <p:grpSpPr>
        <a:xfrm>
          <a:off x="0" y="0"/>
          <a:ext cx="0" cy="0"/>
          <a:chOff x="0" y="0"/>
          <a:chExt cx="0" cy="0"/>
        </a:xfrm>
      </p:grpSpPr>
      <p:sp>
        <p:nvSpPr>
          <p:cNvPr id="15" name="Background">
            <a:extLst>
              <a:ext uri="{FF2B5EF4-FFF2-40B4-BE49-F238E27FC236}">
                <a16:creationId xmlns:a16="http://schemas.microsoft.com/office/drawing/2014/main" id="{662C6F28-30A1-E24A-B711-44D6D5D2CFDB}"/>
              </a:ext>
              <a:ext uri="{C183D7F6-B498-43B3-948B-1728B52AA6E4}">
                <adec:decorative xmlns:adec="http://schemas.microsoft.com/office/drawing/2017/decorative" val="1"/>
              </a:ext>
            </a:extLst>
          </p:cNvPr>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solidFill>
                  <a:schemeClr val="bg1"/>
                </a:solidFill>
                <a:latin typeface="Arial" panose="020B0604020202020204" pitchFamily="34" charset="0"/>
                <a:cs typeface="Arial" panose="020B0604020202020204" pitchFamily="34" charset="0"/>
              </a:defRPr>
            </a:lvl1pPr>
          </a:lstStyle>
          <a:p>
            <a:r>
              <a:rPr lang="en-US"/>
              <a:t>Click to insert a quote. </a:t>
            </a:r>
            <a:br>
              <a:rPr lang="en-US"/>
            </a:br>
            <a:r>
              <a:rPr lang="en-US"/>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5320746" y="1053012"/>
            <a:ext cx="1550505" cy="1311966"/>
          </a:xfrm>
          <a:prstGeom prst="rect">
            <a:avLst/>
          </a:prstGeom>
        </p:spPr>
      </p:pic>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071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ation Slide Centered - White">
    <p:spTree>
      <p:nvGrpSpPr>
        <p:cNvPr id="1" name=""/>
        <p:cNvGrpSpPr/>
        <p:nvPr/>
      </p:nvGrpSpPr>
      <p:grpSpPr>
        <a:xfrm>
          <a:off x="0" y="0"/>
          <a:ext cx="0" cy="0"/>
          <a:chOff x="0" y="0"/>
          <a:chExt cx="0" cy="0"/>
        </a:xfrm>
      </p:grpSpPr>
      <p:sp>
        <p:nvSpPr>
          <p:cNvPr id="9" name="Quote">
            <a:extLst>
              <a:ext uri="{FF2B5EF4-FFF2-40B4-BE49-F238E27FC236}">
                <a16:creationId xmlns:a16="http://schemas.microsoft.com/office/drawing/2014/main" id="{5286B22F-3584-D04A-A394-CA6D39BDA011}"/>
              </a:ext>
            </a:extLst>
          </p:cNvPr>
          <p:cNvSpPr>
            <a:spLocks noGrp="1"/>
          </p:cNvSpPr>
          <p:nvPr>
            <p:ph type="ctrTitle" hasCustomPrompt="1"/>
          </p:nvPr>
        </p:nvSpPr>
        <p:spPr>
          <a:xfrm>
            <a:off x="1104900" y="2118511"/>
            <a:ext cx="9982200" cy="2388173"/>
          </a:xfrm>
        </p:spPr>
        <p:txBody>
          <a:bodyPr anchor="ctr" anchorCtr="0"/>
          <a:lstStyle>
            <a:lvl1pPr algn="ctr">
              <a:lnSpc>
                <a:spcPct val="150000"/>
              </a:lnSpc>
              <a:spcAft>
                <a:spcPts val="0"/>
              </a:spcAft>
              <a:defRPr sz="2400" b="0" i="0">
                <a:latin typeface="Arial" panose="020B0604020202020204" pitchFamily="34" charset="0"/>
                <a:cs typeface="Arial" panose="020B0604020202020204" pitchFamily="34" charset="0"/>
              </a:defRPr>
            </a:lvl1pPr>
          </a:lstStyle>
          <a:p>
            <a:r>
              <a:rPr lang="en-US"/>
              <a:t>Click to insert a quote. </a:t>
            </a:r>
            <a:br>
              <a:rPr lang="en-US"/>
            </a:br>
            <a:r>
              <a:rPr lang="en-US"/>
              <a:t>Font size, weight and highlights can be adjusted as needed. </a:t>
            </a:r>
          </a:p>
        </p:txBody>
      </p:sp>
      <p:sp>
        <p:nvSpPr>
          <p:cNvPr id="11" name="Attribution">
            <a:extLst>
              <a:ext uri="{FF2B5EF4-FFF2-40B4-BE49-F238E27FC236}">
                <a16:creationId xmlns:a16="http://schemas.microsoft.com/office/drawing/2014/main" id="{CF26F02E-6F07-4844-89CE-159379ED1A55}"/>
              </a:ext>
            </a:extLst>
          </p:cNvPr>
          <p:cNvSpPr>
            <a:spLocks noGrp="1"/>
          </p:cNvSpPr>
          <p:nvPr>
            <p:ph type="subTitle" idx="1" hasCustomPrompt="1"/>
          </p:nvPr>
        </p:nvSpPr>
        <p:spPr>
          <a:xfrm>
            <a:off x="1104900" y="5001586"/>
            <a:ext cx="9982200" cy="751513"/>
          </a:xfrm>
        </p:spPr>
        <p:txBody>
          <a:bodyPr/>
          <a:lstStyle>
            <a:lvl1pPr marL="0" indent="0" algn="ctr">
              <a:lnSpc>
                <a:spcPct val="100000"/>
              </a:lnSpc>
              <a:spcAft>
                <a:spcPts val="0"/>
              </a:spcAft>
              <a:buNone/>
              <a:defRPr sz="1600" b="0" i="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an attribution for the quote</a:t>
            </a:r>
          </a:p>
        </p:txBody>
      </p:sp>
      <p:cxnSp>
        <p:nvCxnSpPr>
          <p:cNvPr id="10" name="Straight Connector">
            <a:extLst>
              <a:ext uri="{FF2B5EF4-FFF2-40B4-BE49-F238E27FC236}">
                <a16:creationId xmlns:a16="http://schemas.microsoft.com/office/drawing/2014/main" id="{323B8688-1239-F34F-BD8D-5BB9DF7D9FDF}"/>
              </a:ext>
              <a:ext uri="{C183D7F6-B498-43B3-948B-1728B52AA6E4}">
                <adec:decorative xmlns:adec="http://schemas.microsoft.com/office/drawing/2017/decorative" val="1"/>
              </a:ext>
            </a:extLst>
          </p:cNvPr>
          <p:cNvCxnSpPr>
            <a:cxnSpLocks/>
          </p:cNvCxnSpPr>
          <p:nvPr/>
        </p:nvCxnSpPr>
        <p:spPr>
          <a:xfrm>
            <a:off x="4533900" y="1871061"/>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cxnSp>
        <p:nvCxnSpPr>
          <p:cNvPr id="13" name="Straight Connector">
            <a:extLst>
              <a:ext uri="{FF2B5EF4-FFF2-40B4-BE49-F238E27FC236}">
                <a16:creationId xmlns:a16="http://schemas.microsoft.com/office/drawing/2014/main" id="{AC1233E0-7C19-4F4E-9069-C8514BFC27CF}"/>
              </a:ext>
              <a:ext uri="{C183D7F6-B498-43B3-948B-1728B52AA6E4}">
                <adec:decorative xmlns:adec="http://schemas.microsoft.com/office/drawing/2017/decorative" val="1"/>
              </a:ext>
            </a:extLst>
          </p:cNvPr>
          <p:cNvCxnSpPr>
            <a:cxnSpLocks/>
          </p:cNvCxnSpPr>
          <p:nvPr/>
        </p:nvCxnSpPr>
        <p:spPr>
          <a:xfrm>
            <a:off x="4533900" y="4754135"/>
            <a:ext cx="3086100" cy="0"/>
          </a:xfrm>
          <a:prstGeom prst="line">
            <a:avLst/>
          </a:prstGeom>
          <a:ln w="50800">
            <a:solidFill>
              <a:srgbClr val="F9C423"/>
            </a:solidFill>
          </a:ln>
        </p:spPr>
        <p:style>
          <a:lnRef idx="1">
            <a:schemeClr val="accent1"/>
          </a:lnRef>
          <a:fillRef idx="0">
            <a:schemeClr val="accent1"/>
          </a:fillRef>
          <a:effectRef idx="0">
            <a:schemeClr val="accent1"/>
          </a:effectRef>
          <a:fontRef idx="minor">
            <a:schemeClr val="tx1"/>
          </a:fontRef>
        </p:style>
      </p:cxnSp>
      <p:pic>
        <p:nvPicPr>
          <p:cNvPr id="3" name="Large Quotation Mark">
            <a:extLst>
              <a:ext uri="{FF2B5EF4-FFF2-40B4-BE49-F238E27FC236}">
                <a16:creationId xmlns:a16="http://schemas.microsoft.com/office/drawing/2014/main" id="{6284E8BB-5B41-3B46-B995-0E8561FB8EB8}"/>
              </a:ext>
              <a:ext uri="{C183D7F6-B498-43B3-948B-1728B52AA6E4}">
                <adec:decorative xmlns:adec="http://schemas.microsoft.com/office/drawing/2017/decorative" val="1"/>
              </a:ext>
            </a:extLst>
          </p:cNvPr>
          <p:cNvPicPr>
            <a:picLocks noChangeAspect="1"/>
          </p:cNvPicPr>
          <p:nvPr/>
        </p:nvPicPr>
        <p:blipFill rotWithShape="1">
          <a:blip r:embed="rId2"/>
          <a:srcRect l="33584" t="22981" r="31534" b="52423"/>
          <a:stretch/>
        </p:blipFill>
        <p:spPr>
          <a:xfrm>
            <a:off x="5320746" y="1053012"/>
            <a:ext cx="1550505" cy="1311966"/>
          </a:xfrm>
          <a:prstGeom prst="rect">
            <a:avLst/>
          </a:prstGeom>
        </p:spPr>
      </p:pic>
      <p:sp>
        <p:nvSpPr>
          <p:cNvPr id="8" name="Rectangle ">
            <a:extLst>
              <a:ext uri="{FF2B5EF4-FFF2-40B4-BE49-F238E27FC236}">
                <a16:creationId xmlns:a16="http://schemas.microsoft.com/office/drawing/2014/main" id="{372B5F29-DF67-FD42-8E91-1EBD650473E6}"/>
              </a:ext>
              <a:ext uri="{C183D7F6-B498-43B3-948B-1728B52AA6E4}">
                <adec:decorative xmlns:adec="http://schemas.microsoft.com/office/drawing/2017/decorative" val="1"/>
              </a:ext>
            </a:extLst>
          </p:cNvPr>
          <p:cNvSpPr/>
          <p:nvPr/>
        </p:nvSpPr>
        <p:spPr>
          <a:xfrm>
            <a:off x="729048" y="729049"/>
            <a:ext cx="10733903" cy="538257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588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a:extLst>
              <a:ext uri="{FF2B5EF4-FFF2-40B4-BE49-F238E27FC236}">
                <a16:creationId xmlns:a16="http://schemas.microsoft.com/office/drawing/2014/main" id="{44A9B4ED-93C8-714A-8B1D-43EF141E0CD0}"/>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89844F1C-2F28-1E4A-B4F0-CE9DDE546ECD}"/>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490948535"/>
      </p:ext>
    </p:extLst>
  </p:cSld>
  <p:clrMap bg1="lt1" tx1="dk1" bg2="lt2" tx2="dk2" accent1="accent1" accent2="accent2" accent3="accent3" accent4="accent4" accent5="accent5" accent6="accent6" hlink="hlink" folHlink="folHlink"/>
  <p:sldLayoutIdLst>
    <p:sldLayoutId id="2147483806" r:id="rId1"/>
    <p:sldLayoutId id="2147483855" r:id="rId2"/>
    <p:sldLayoutId id="2147483856" r:id="rId3"/>
    <p:sldLayoutId id="2147483807" r:id="rId4"/>
    <p:sldLayoutId id="2147483846" r:id="rId5"/>
    <p:sldLayoutId id="2147483848" r:id="rId6"/>
    <p:sldLayoutId id="2147483851" r:id="rId7"/>
    <p:sldLayoutId id="2147483810" r:id="rId8"/>
    <p:sldLayoutId id="2147483852" r:id="rId9"/>
    <p:sldLayoutId id="2147483811" r:id="rId10"/>
    <p:sldLayoutId id="2147483853" r:id="rId11"/>
    <p:sldLayoutId id="2147483854" r:id="rId12"/>
    <p:sldLayoutId id="2147483857" r:id="rId13"/>
    <p:sldLayoutId id="2147483858" r:id="rId14"/>
    <p:sldLayoutId id="2147483859" r:id="rId15"/>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56">
          <p15:clr>
            <a:srgbClr val="F26B43"/>
          </p15:clr>
        </p15:guide>
        <p15:guide id="11" orient="horz" pos="696">
          <p15:clr>
            <a:srgbClr val="5ACBF0"/>
          </p15:clr>
        </p15:guide>
        <p15:guide id="12" orient="horz" pos="362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CA12D-D286-E34D-BA6B-24F03D040177}"/>
              </a:ext>
            </a:extLst>
          </p:cNvPr>
          <p:cNvSpPr>
            <a:spLocks noGrp="1"/>
          </p:cNvSpPr>
          <p:nvPr>
            <p:ph type="title"/>
          </p:nvPr>
        </p:nvSpPr>
        <p:spPr>
          <a:xfrm>
            <a:off x="1104900" y="1110050"/>
            <a:ext cx="9982201" cy="718150"/>
          </a:xfrm>
          <a:prstGeom prst="rect">
            <a:avLst/>
          </a:prstGeom>
        </p:spPr>
        <p:txBody>
          <a:bodyPr vert="horz" lIns="0" tIns="0" rIns="0" bIns="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1FC2AB8-F1CC-E549-B630-EB13F46746E5}"/>
              </a:ext>
            </a:extLst>
          </p:cNvPr>
          <p:cNvSpPr>
            <a:spLocks noGrp="1"/>
          </p:cNvSpPr>
          <p:nvPr>
            <p:ph type="body" idx="1"/>
          </p:nvPr>
        </p:nvSpPr>
        <p:spPr>
          <a:xfrm>
            <a:off x="1104900" y="1954060"/>
            <a:ext cx="9982201" cy="379389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a:extLst>
              <a:ext uri="{FF2B5EF4-FFF2-40B4-BE49-F238E27FC236}">
                <a16:creationId xmlns:a16="http://schemas.microsoft.com/office/drawing/2014/main" id="{C3C2240D-AECF-A74C-B5C6-0F0D20745E22}"/>
              </a:ext>
              <a:ext uri="{C183D7F6-B498-43B3-948B-1728B52AA6E4}">
                <adec:decorative xmlns:adec="http://schemas.microsoft.com/office/drawing/2017/decorative" val="1"/>
              </a:ext>
            </a:extLst>
          </p:cNvPr>
          <p:cNvSpPr txBox="1"/>
          <p:nvPr userDrawn="1"/>
        </p:nvSpPr>
        <p:spPr>
          <a:xfrm>
            <a:off x="723900" y="6432492"/>
            <a:ext cx="205275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University of Central Florida</a:t>
            </a:r>
          </a:p>
        </p:txBody>
      </p:sp>
      <p:sp>
        <p:nvSpPr>
          <p:cNvPr id="5" name="Page Number">
            <a:extLst>
              <a:ext uri="{FF2B5EF4-FFF2-40B4-BE49-F238E27FC236}">
                <a16:creationId xmlns:a16="http://schemas.microsoft.com/office/drawing/2014/main" id="{EE16C111-6EB6-4241-A8F2-7E41B94809DE}"/>
              </a:ext>
            </a:extLst>
          </p:cNvPr>
          <p:cNvSpPr txBox="1"/>
          <p:nvPr userDrawn="1"/>
        </p:nvSpPr>
        <p:spPr>
          <a:xfrm>
            <a:off x="9415346" y="6432492"/>
            <a:ext cx="2052754" cy="153888"/>
          </a:xfrm>
          <a:prstGeom prst="rect">
            <a:avLst/>
          </a:prstGeom>
          <a:noFill/>
        </p:spPr>
        <p:txBody>
          <a:bodyPr wrap="square" lIns="0" tIns="0" rIns="0" bIns="0" rtlCol="0">
            <a:spAutoFit/>
          </a:bodyPr>
          <a:lstStyle/>
          <a:p>
            <a:pPr algn="r"/>
            <a:r>
              <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t>Page </a:t>
            </a:r>
            <a:fld id="{2CB46002-6C40-404C-904C-C9A970A01033}" type="slidenum">
              <a:rPr lang="en-US" sz="1000" b="0" i="0" smtClean="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rPr>
              <a:pPr algn="r"/>
              <a:t>‹#›</a:t>
            </a:fld>
            <a:endParaRPr lang="en-US" sz="1000" b="0" i="0">
              <a:solidFill>
                <a:schemeClr val="bg2">
                  <a:lumMod val="50000"/>
                </a:scheme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62402662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60" r:id="rId7"/>
    <p:sldLayoutId id="2147483803" r:id="rId8"/>
    <p:sldLayoutId id="2147483804" r:id="rId9"/>
    <p:sldLayoutId id="2147483805" r:id="rId10"/>
    <p:sldLayoutId id="2147483861" r:id="rId11"/>
    <p:sldLayoutId id="2147483862" r:id="rId12"/>
    <p:sldLayoutId id="2147483863" r:id="rId13"/>
  </p:sldLayoutIdLst>
  <p:txStyles>
    <p:titleStyle>
      <a:lvl1pPr algn="l" defTabSz="914400" rtl="0" eaLnBrk="1" latinLnBrk="0" hangingPunct="1">
        <a:lnSpc>
          <a:spcPct val="100000"/>
        </a:lnSpc>
        <a:spcBef>
          <a:spcPct val="0"/>
        </a:spcBef>
        <a:buNone/>
        <a:defRPr sz="2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6">
          <p15:clr>
            <a:srgbClr val="F26B43"/>
          </p15:clr>
        </p15:guide>
        <p15:guide id="2" pos="7224">
          <p15:clr>
            <a:srgbClr val="F26B43"/>
          </p15:clr>
        </p15:guide>
        <p15:guide id="3" pos="696">
          <p15:clr>
            <a:srgbClr val="5ACBF0"/>
          </p15:clr>
        </p15:guide>
        <p15:guide id="4" pos="6984">
          <p15:clr>
            <a:srgbClr val="5ACBF0"/>
          </p15:clr>
        </p15:guide>
        <p15:guide id="9" orient="horz" pos="3840">
          <p15:clr>
            <a:srgbClr val="F26B43"/>
          </p15:clr>
        </p15:guide>
        <p15:guide id="10" orient="horz" pos="432" userDrawn="1">
          <p15:clr>
            <a:srgbClr val="F26B43"/>
          </p15:clr>
        </p15:guide>
        <p15:guide id="11" orient="horz" pos="696">
          <p15:clr>
            <a:srgbClr val="5ACBF0"/>
          </p15:clr>
        </p15:guide>
        <p15:guide id="12" orient="horz" pos="362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9.jpeg"/><Relationship Id="rId1" Type="http://schemas.openxmlformats.org/officeDocument/2006/relationships/slideLayout" Target="../slideLayouts/slideLayout16.xml"/><Relationship Id="rId4" Type="http://schemas.openxmlformats.org/officeDocument/2006/relationships/image" Target="../media/image129.png"/></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2.pn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3.png"/><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6.xml"/><Relationship Id="rId5" Type="http://schemas.openxmlformats.org/officeDocument/2006/relationships/image" Target="../media/image12.jpeg"/><Relationship Id="rId4" Type="http://schemas.openxmlformats.org/officeDocument/2006/relationships/image" Target="../media/image136.png"/></Relationships>
</file>

<file path=ppt/slides/_rels/slide10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6.xml"/><Relationship Id="rId4" Type="http://schemas.openxmlformats.org/officeDocument/2006/relationships/image" Target="../media/image9.jpeg"/></Relationships>
</file>

<file path=ppt/slides/_rels/slide1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140.png"/></Relationships>
</file>

<file path=ppt/slides/_rels/slide1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1.png"/><Relationship Id="rId1" Type="http://schemas.openxmlformats.org/officeDocument/2006/relationships/slideLayout" Target="../slideLayouts/slideLayout16.xml"/><Relationship Id="rId4" Type="http://schemas.openxmlformats.org/officeDocument/2006/relationships/image" Target="../media/image14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chart" Target="../charts/chart1.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7.xml"/><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 Id="rId5" Type="http://schemas.openxmlformats.org/officeDocument/2006/relationships/image" Target="../media/image12.jpe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9.png"/><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2.jpeg"/><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54.png"/><Relationship Id="rId18" Type="http://schemas.openxmlformats.org/officeDocument/2006/relationships/customXml" Target="../ink/ink9.xml"/><Relationship Id="rId26" Type="http://schemas.openxmlformats.org/officeDocument/2006/relationships/image" Target="../media/image10.png"/><Relationship Id="rId3" Type="http://schemas.openxmlformats.org/officeDocument/2006/relationships/image" Target="../media/image49.png"/><Relationship Id="rId21" Type="http://schemas.openxmlformats.org/officeDocument/2006/relationships/image" Target="../media/image58.png"/><Relationship Id="rId7" Type="http://schemas.openxmlformats.org/officeDocument/2006/relationships/image" Target="../media/image51.png"/><Relationship Id="rId12" Type="http://schemas.openxmlformats.org/officeDocument/2006/relationships/customXml" Target="../ink/ink6.xml"/><Relationship Id="rId17" Type="http://schemas.openxmlformats.org/officeDocument/2006/relationships/image" Target="../media/image56.png"/><Relationship Id="rId25" Type="http://schemas.openxmlformats.org/officeDocument/2006/relationships/image" Target="../media/image60.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53.png"/><Relationship Id="rId24" Type="http://schemas.openxmlformats.org/officeDocument/2006/relationships/customXml" Target="../ink/ink12.xml"/><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10" Type="http://schemas.openxmlformats.org/officeDocument/2006/relationships/customXml" Target="../ink/ink5.xml"/><Relationship Id="rId19" Type="http://schemas.openxmlformats.org/officeDocument/2006/relationships/image" Target="../media/image57.png"/><Relationship Id="rId4" Type="http://schemas.openxmlformats.org/officeDocument/2006/relationships/customXml" Target="../ink/ink2.xml"/><Relationship Id="rId9" Type="http://schemas.openxmlformats.org/officeDocument/2006/relationships/image" Target="../media/image52.png"/><Relationship Id="rId14" Type="http://schemas.openxmlformats.org/officeDocument/2006/relationships/customXml" Target="../ink/ink7.xml"/><Relationship Id="rId22" Type="http://schemas.openxmlformats.org/officeDocument/2006/relationships/customXml" Target="../ink/ink11.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2.jpe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4.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7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78.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5.png"/><Relationship Id="rId7"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85.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7.xml"/><Relationship Id="rId5" Type="http://schemas.openxmlformats.org/officeDocument/2006/relationships/image" Target="../media/image89.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91.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27.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11.jpeg"/></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11.jpeg"/><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26.xml"/><Relationship Id="rId5" Type="http://schemas.openxmlformats.org/officeDocument/2006/relationships/image" Target="../media/image11.jpeg"/><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1.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4.png"/><Relationship Id="rId1" Type="http://schemas.openxmlformats.org/officeDocument/2006/relationships/slideLayout" Target="../slideLayouts/slideLayout16.xml"/><Relationship Id="rId5" Type="http://schemas.openxmlformats.org/officeDocument/2006/relationships/image" Target="../media/image116.png"/><Relationship Id="rId4" Type="http://schemas.openxmlformats.org/officeDocument/2006/relationships/image" Target="../media/image115.png"/></Relationships>
</file>

<file path=ppt/slides/_rels/slide9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6.xml"/><Relationship Id="rId4" Type="http://schemas.openxmlformats.org/officeDocument/2006/relationships/image" Target="../media/image9.jpeg"/></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9.jpeg"/><Relationship Id="rId1" Type="http://schemas.openxmlformats.org/officeDocument/2006/relationships/slideLayout" Target="../slideLayouts/slideLayout16.xml"/><Relationship Id="rId4" Type="http://schemas.openxmlformats.org/officeDocument/2006/relationships/image" Target="../media/image124.png"/></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1B47-6E29-6552-9BDB-814F52556B0A}"/>
              </a:ext>
            </a:extLst>
          </p:cNvPr>
          <p:cNvSpPr>
            <a:spLocks noGrp="1"/>
          </p:cNvSpPr>
          <p:nvPr>
            <p:ph type="ctrTitle"/>
          </p:nvPr>
        </p:nvSpPr>
        <p:spPr/>
        <p:txBody>
          <a:bodyPr/>
          <a:lstStyle/>
          <a:p>
            <a:r>
              <a:rPr lang="en-US" sz="2400">
                <a:latin typeface="Arial Black"/>
              </a:rPr>
              <a:t>Critical Design Review</a:t>
            </a:r>
            <a:br>
              <a:rPr lang="en-US" sz="4000">
                <a:latin typeface="Arial Black"/>
              </a:rPr>
            </a:br>
            <a:r>
              <a:rPr lang="en-US" sz="4000">
                <a:latin typeface="Arial Black"/>
              </a:rPr>
              <a:t>NG </a:t>
            </a:r>
            <a:r>
              <a:rPr lang="en-US" sz="4000" err="1">
                <a:latin typeface="Arial Black"/>
              </a:rPr>
              <a:t>iDesign</a:t>
            </a:r>
            <a:r>
              <a:rPr lang="en-US" sz="4000">
                <a:latin typeface="Arial Black"/>
              </a:rPr>
              <a:t> G0D</a:t>
            </a:r>
            <a:br>
              <a:rPr lang="en-US" sz="4000">
                <a:latin typeface="Arial Black"/>
              </a:rPr>
            </a:br>
            <a:r>
              <a:rPr lang="en-US" sz="4000">
                <a:latin typeface="Arial Black"/>
              </a:rPr>
              <a:t> RAPID-X</a:t>
            </a:r>
            <a:endParaRPr lang="en-US"/>
          </a:p>
        </p:txBody>
      </p:sp>
      <p:sp>
        <p:nvSpPr>
          <p:cNvPr id="3" name="Subtitle 2">
            <a:extLst>
              <a:ext uri="{FF2B5EF4-FFF2-40B4-BE49-F238E27FC236}">
                <a16:creationId xmlns:a16="http://schemas.microsoft.com/office/drawing/2014/main" id="{52805C7B-95BD-0E87-E5ED-4FC370518450}"/>
              </a:ext>
            </a:extLst>
          </p:cNvPr>
          <p:cNvSpPr>
            <a:spLocks noGrp="1"/>
          </p:cNvSpPr>
          <p:nvPr>
            <p:ph type="subTitle" idx="1"/>
          </p:nvPr>
        </p:nvSpPr>
        <p:spPr>
          <a:xfrm>
            <a:off x="2843823" y="4001316"/>
            <a:ext cx="5937739" cy="912311"/>
          </a:xfrm>
        </p:spPr>
        <p:txBody>
          <a:bodyPr/>
          <a:lstStyle/>
          <a:p>
            <a:pPr algn="l"/>
            <a:r>
              <a:rPr lang="en-US" sz="1900" b="1">
                <a:latin typeface="Aptos"/>
                <a:cs typeface="Arial"/>
              </a:rPr>
              <a:t>Team Members: </a:t>
            </a:r>
            <a:r>
              <a:rPr lang="en-US" sz="1900">
                <a:latin typeface="Aptos"/>
                <a:cs typeface="Arial"/>
              </a:rPr>
              <a:t>Youssef Samwel, Nicolas Sayeed, Pablo Rodriguez, Davi Dantas, Evan Kasky, Timothy Ogg</a:t>
            </a:r>
            <a:endParaRPr lang="en-US" sz="1900">
              <a:latin typeface="Aptos"/>
            </a:endParaRPr>
          </a:p>
          <a:p>
            <a:pPr algn="l"/>
            <a:endParaRPr lang="en-US" sz="1900">
              <a:solidFill>
                <a:srgbClr val="000000"/>
              </a:solidFill>
              <a:latin typeface="Aptos"/>
              <a:cs typeface="Arial"/>
            </a:endParaRPr>
          </a:p>
          <a:p>
            <a:pPr algn="l"/>
            <a:br>
              <a:rPr lang="en-US" sz="1900">
                <a:solidFill>
                  <a:srgbClr val="000000"/>
                </a:solidFill>
                <a:latin typeface="Aptos"/>
                <a:cs typeface="Arial"/>
              </a:rPr>
            </a:br>
            <a:br>
              <a:rPr lang="en-US" sz="1900">
                <a:latin typeface="Aptos"/>
              </a:rPr>
            </a:br>
            <a:br>
              <a:rPr lang="en-US" sz="1900">
                <a:latin typeface="Aptos"/>
              </a:rPr>
            </a:br>
            <a:br>
              <a:rPr lang="en-US" sz="1900">
                <a:latin typeface="Aptos"/>
              </a:rPr>
            </a:br>
            <a:endParaRPr lang="en-US" sz="1900">
              <a:latin typeface="Aptos"/>
            </a:endParaRPr>
          </a:p>
          <a:p>
            <a:endParaRPr lang="en-US"/>
          </a:p>
        </p:txBody>
      </p:sp>
      <p:sp>
        <p:nvSpPr>
          <p:cNvPr id="5" name="TextBox 4">
            <a:extLst>
              <a:ext uri="{FF2B5EF4-FFF2-40B4-BE49-F238E27FC236}">
                <a16:creationId xmlns:a16="http://schemas.microsoft.com/office/drawing/2014/main" id="{5B50017E-E539-4339-0BC1-BDE797279D63}"/>
              </a:ext>
            </a:extLst>
          </p:cNvPr>
          <p:cNvSpPr txBox="1"/>
          <p:nvPr/>
        </p:nvSpPr>
        <p:spPr>
          <a:xfrm>
            <a:off x="2848708" y="5144477"/>
            <a:ext cx="617610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latin typeface="Aptos"/>
              </a:rPr>
              <a:t>Advisors:</a:t>
            </a:r>
            <a:r>
              <a:rPr lang="en-US">
                <a:latin typeface="Aptos"/>
              </a:rPr>
              <a:t> Dr. Mike </a:t>
            </a:r>
            <a:r>
              <a:rPr lang="en-US" err="1">
                <a:latin typeface="Aptos"/>
              </a:rPr>
              <a:t>Borowczak</a:t>
            </a:r>
            <a:r>
              <a:rPr lang="en-US">
                <a:latin typeface="Aptos"/>
              </a:rPr>
              <a:t> and Dr. Chung Yong Chan</a:t>
            </a:r>
          </a:p>
          <a:p>
            <a:pPr algn="l"/>
            <a:endParaRPr lang="en-US">
              <a:ea typeface="Calibri"/>
              <a:cs typeface="Calibri"/>
            </a:endParaRPr>
          </a:p>
        </p:txBody>
      </p:sp>
    </p:spTree>
    <p:extLst>
      <p:ext uri="{BB962C8B-B14F-4D97-AF65-F5344CB8AC3E}">
        <p14:creationId xmlns:p14="http://schemas.microsoft.com/office/powerpoint/2010/main" val="2119694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2408-0C70-91F8-968C-BC5798E257B6}"/>
              </a:ext>
            </a:extLst>
          </p:cNvPr>
          <p:cNvSpPr>
            <a:spLocks noGrp="1"/>
          </p:cNvSpPr>
          <p:nvPr>
            <p:ph type="title"/>
          </p:nvPr>
        </p:nvSpPr>
        <p:spPr/>
        <p:txBody>
          <a:bodyPr/>
          <a:lstStyle/>
          <a:p>
            <a:r>
              <a:rPr lang="en-US">
                <a:latin typeface="Arial Black"/>
              </a:rPr>
              <a:t>Hardware Comparison Architecture Overview </a:t>
            </a:r>
            <a:endParaRPr lang="en-US"/>
          </a:p>
        </p:txBody>
      </p:sp>
      <p:graphicFrame>
        <p:nvGraphicFramePr>
          <p:cNvPr id="5" name="Content Placeholder 4">
            <a:extLst>
              <a:ext uri="{FF2B5EF4-FFF2-40B4-BE49-F238E27FC236}">
                <a16:creationId xmlns:a16="http://schemas.microsoft.com/office/drawing/2014/main" id="{8E9DA3A0-7297-3604-D487-A9DF53B8DC17}"/>
              </a:ext>
            </a:extLst>
          </p:cNvPr>
          <p:cNvGraphicFramePr>
            <a:graphicFrameLocks noGrp="1"/>
          </p:cNvGraphicFramePr>
          <p:nvPr>
            <p:ph idx="1"/>
            <p:extLst>
              <p:ext uri="{D42A27DB-BD31-4B8C-83A1-F6EECF244321}">
                <p14:modId xmlns:p14="http://schemas.microsoft.com/office/powerpoint/2010/main" val="3978149887"/>
              </p:ext>
            </p:extLst>
          </p:nvPr>
        </p:nvGraphicFramePr>
        <p:xfrm>
          <a:off x="661877" y="2794037"/>
          <a:ext cx="10869245" cy="2015840"/>
        </p:xfrm>
        <a:graphic>
          <a:graphicData uri="http://schemas.openxmlformats.org/drawingml/2006/table">
            <a:tbl>
              <a:tblPr firstRow="1" firstCol="1" bandRow="1">
                <a:tableStyleId>{5C22544A-7EE6-4342-B048-85BDC9FD1C3A}</a:tableStyleId>
              </a:tblPr>
              <a:tblGrid>
                <a:gridCol w="3054220">
                  <a:extLst>
                    <a:ext uri="{9D8B030D-6E8A-4147-A177-3AD203B41FA5}">
                      <a16:colId xmlns:a16="http://schemas.microsoft.com/office/drawing/2014/main" val="1298277474"/>
                    </a:ext>
                  </a:extLst>
                </a:gridCol>
                <a:gridCol w="2720460">
                  <a:extLst>
                    <a:ext uri="{9D8B030D-6E8A-4147-A177-3AD203B41FA5}">
                      <a16:colId xmlns:a16="http://schemas.microsoft.com/office/drawing/2014/main" val="128408396"/>
                    </a:ext>
                  </a:extLst>
                </a:gridCol>
                <a:gridCol w="2493755">
                  <a:extLst>
                    <a:ext uri="{9D8B030D-6E8A-4147-A177-3AD203B41FA5}">
                      <a16:colId xmlns:a16="http://schemas.microsoft.com/office/drawing/2014/main" val="3535879503"/>
                    </a:ext>
                  </a:extLst>
                </a:gridCol>
                <a:gridCol w="2600810">
                  <a:extLst>
                    <a:ext uri="{9D8B030D-6E8A-4147-A177-3AD203B41FA5}">
                      <a16:colId xmlns:a16="http://schemas.microsoft.com/office/drawing/2014/main" val="2255512812"/>
                    </a:ext>
                  </a:extLst>
                </a:gridCol>
              </a:tblGrid>
              <a:tr h="251980">
                <a:tc>
                  <a:txBody>
                    <a:bodyPr/>
                    <a:lstStyle/>
                    <a:p>
                      <a:pPr algn="ctr"/>
                      <a:r>
                        <a:rPr lang="en-US" sz="1200" b="1">
                          <a:solidFill>
                            <a:schemeClr val="tx1"/>
                          </a:solidFill>
                          <a:effectLst/>
                          <a:latin typeface="Aptos"/>
                        </a:rPr>
                        <a:t>Aspect</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b="1">
                          <a:solidFill>
                            <a:schemeClr val="tx1"/>
                          </a:solidFill>
                          <a:effectLst/>
                          <a:latin typeface="Aptos"/>
                        </a:rPr>
                        <a:t>Single-Cycle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b="1">
                          <a:solidFill>
                            <a:schemeClr val="tx1"/>
                          </a:solidFill>
                          <a:effectLst/>
                          <a:latin typeface="Aptos"/>
                        </a:rPr>
                        <a:t>Multi-Cycle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b="1">
                          <a:solidFill>
                            <a:schemeClr val="tx1"/>
                          </a:solidFill>
                          <a:effectLst/>
                          <a:highlight>
                            <a:srgbClr val="FFFF00"/>
                          </a:highlight>
                          <a:latin typeface="Aptos"/>
                        </a:rPr>
                        <a:t>Pipelined</a:t>
                      </a:r>
                      <a:endParaRPr lang="en-US" sz="1200">
                        <a:solidFill>
                          <a:schemeClr val="tx1"/>
                        </a:solidFill>
                        <a:effectLst/>
                        <a:highlight>
                          <a:srgbClr val="FFFF00"/>
                        </a:highligh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2768322"/>
                  </a:ext>
                </a:extLst>
              </a:tr>
              <a:tr h="251980">
                <a:tc>
                  <a:txBody>
                    <a:bodyPr/>
                    <a:lstStyle/>
                    <a:p>
                      <a:pPr algn="ctr"/>
                      <a:r>
                        <a:rPr lang="en-US" sz="1200" b="1">
                          <a:solidFill>
                            <a:schemeClr val="tx1"/>
                          </a:solidFill>
                          <a:effectLst/>
                          <a:latin typeface="Aptos"/>
                        </a:rPr>
                        <a:t>Clock Cycle Time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Longest Instruction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Flexible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Shorter cycles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3235243"/>
                  </a:ext>
                </a:extLst>
              </a:tr>
              <a:tr h="251980">
                <a:tc>
                  <a:txBody>
                    <a:bodyPr/>
                    <a:lstStyle/>
                    <a:p>
                      <a:pPr algn="ctr"/>
                      <a:r>
                        <a:rPr lang="en-US" sz="1200" b="1">
                          <a:solidFill>
                            <a:schemeClr val="tx1"/>
                          </a:solidFill>
                          <a:effectLst/>
                          <a:latin typeface="Aptos"/>
                        </a:rPr>
                        <a:t>Efficiency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Low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Moderate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0337491"/>
                  </a:ext>
                </a:extLst>
              </a:tr>
              <a:tr h="251980">
                <a:tc>
                  <a:txBody>
                    <a:bodyPr/>
                    <a:lstStyle/>
                    <a:p>
                      <a:pPr algn="ctr"/>
                      <a:r>
                        <a:rPr lang="en-US" sz="1200" b="1">
                          <a:solidFill>
                            <a:schemeClr val="tx1"/>
                          </a:solidFill>
                          <a:effectLst/>
                          <a:latin typeface="Aptos"/>
                        </a:rPr>
                        <a:t>Control Complexity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Simple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Moderate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1652991"/>
                  </a:ext>
                </a:extLst>
              </a:tr>
              <a:tr h="251980">
                <a:tc>
                  <a:txBody>
                    <a:bodyPr/>
                    <a:lstStyle/>
                    <a:p>
                      <a:pPr algn="ctr"/>
                      <a:r>
                        <a:rPr lang="en-US" sz="1200" b="1">
                          <a:solidFill>
                            <a:schemeClr val="tx1"/>
                          </a:solidFill>
                          <a:effectLst/>
                          <a:latin typeface="Aptos"/>
                        </a:rPr>
                        <a:t>Hardware Utilization</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Inefficient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Efficient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Very Efficient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0759809"/>
                  </a:ext>
                </a:extLst>
              </a:tr>
              <a:tr h="251980">
                <a:tc>
                  <a:txBody>
                    <a:bodyPr/>
                    <a:lstStyle/>
                    <a:p>
                      <a:pPr algn="ctr"/>
                      <a:r>
                        <a:rPr lang="en-US" sz="1200" b="1">
                          <a:solidFill>
                            <a:schemeClr val="tx1"/>
                          </a:solidFill>
                          <a:effectLst/>
                          <a:latin typeface="Aptos"/>
                        </a:rPr>
                        <a:t>Hazard Management</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No hazard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No hazard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Complex hazards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295573"/>
                  </a:ext>
                </a:extLst>
              </a:tr>
              <a:tr h="251980">
                <a:tc>
                  <a:txBody>
                    <a:bodyPr/>
                    <a:lstStyle/>
                    <a:p>
                      <a:pPr algn="ctr"/>
                      <a:r>
                        <a:rPr lang="en-US" sz="1200" b="1">
                          <a:solidFill>
                            <a:schemeClr val="tx1"/>
                          </a:solidFill>
                          <a:effectLst/>
                          <a:latin typeface="Aptos"/>
                        </a:rPr>
                        <a:t>Power Efficiency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Low</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Moderate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High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2266928"/>
                  </a:ext>
                </a:extLst>
              </a:tr>
              <a:tr h="251980">
                <a:tc>
                  <a:txBody>
                    <a:bodyPr/>
                    <a:lstStyle/>
                    <a:p>
                      <a:pPr algn="ctr"/>
                      <a:r>
                        <a:rPr lang="en-US" sz="1200" b="1">
                          <a:solidFill>
                            <a:schemeClr val="tx1"/>
                          </a:solidFill>
                          <a:effectLst/>
                          <a:latin typeface="Aptos"/>
                        </a:rPr>
                        <a:t>Typical Usage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Simple designs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Moderate designs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200">
                          <a:solidFill>
                            <a:schemeClr val="tx1"/>
                          </a:solidFill>
                          <a:effectLst/>
                          <a:latin typeface="Aptos"/>
                        </a:rPr>
                        <a:t>Complex designs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6658537"/>
                  </a:ext>
                </a:extLst>
              </a:tr>
            </a:tbl>
          </a:graphicData>
        </a:graphic>
      </p:graphicFrame>
      <p:pic>
        <p:nvPicPr>
          <p:cNvPr id="4" name="Picture 3" descr="A person with a beard and mustache wearing a striped shirt&#10;&#10;AI-generated content may be incorrect.">
            <a:extLst>
              <a:ext uri="{FF2B5EF4-FFF2-40B4-BE49-F238E27FC236}">
                <a16:creationId xmlns:a16="http://schemas.microsoft.com/office/drawing/2014/main" id="{726515DF-D235-405A-B889-1D4FD4F0C9A1}"/>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6617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B077A-043D-A789-6216-1BC904CEA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C3F250-9BA8-705F-9645-3A0A2731D1B0}"/>
              </a:ext>
            </a:extLst>
          </p:cNvPr>
          <p:cNvSpPr>
            <a:spLocks noGrp="1"/>
          </p:cNvSpPr>
          <p:nvPr>
            <p:ph type="title"/>
          </p:nvPr>
        </p:nvSpPr>
        <p:spPr>
          <a:xfrm>
            <a:off x="1104900" y="1110050"/>
            <a:ext cx="9982201" cy="718150"/>
          </a:xfrm>
        </p:spPr>
        <p:txBody>
          <a:bodyPr anchor="ctr">
            <a:normAutofit/>
          </a:bodyPr>
          <a:lstStyle/>
          <a:p>
            <a:r>
              <a:rPr lang="en-US">
                <a:latin typeface="Arial Black"/>
              </a:rPr>
              <a:t>Typical Timing </a:t>
            </a:r>
            <a:endParaRPr lang="en-US"/>
          </a:p>
        </p:txBody>
      </p:sp>
      <p:pic>
        <p:nvPicPr>
          <p:cNvPr id="12" name="Picture 11" descr="A person smiling for a selfie&#10;&#10;AI-generated content may be incorrect.">
            <a:extLst>
              <a:ext uri="{FF2B5EF4-FFF2-40B4-BE49-F238E27FC236}">
                <a16:creationId xmlns:a16="http://schemas.microsoft.com/office/drawing/2014/main" id="{3E22A8FE-3782-9AED-15A3-58EAC90780E7}"/>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F118B457-5F1F-35D1-94A4-30274E91F8D7}"/>
              </a:ext>
            </a:extLst>
          </p:cNvPr>
          <p:cNvSpPr txBox="1"/>
          <p:nvPr/>
        </p:nvSpPr>
        <p:spPr>
          <a:xfrm>
            <a:off x="694816" y="2599261"/>
            <a:ext cx="336401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We estimate that with typical timing we could reach 100MIPS with our typical corner.</a:t>
            </a:r>
            <a:endParaRPr lang="en-US"/>
          </a:p>
        </p:txBody>
      </p:sp>
      <p:pic>
        <p:nvPicPr>
          <p:cNvPr id="4" name="Picture 3" descr="A screenshot of a computer&#10;&#10;AI-generated content may be incorrect.">
            <a:extLst>
              <a:ext uri="{FF2B5EF4-FFF2-40B4-BE49-F238E27FC236}">
                <a16:creationId xmlns:a16="http://schemas.microsoft.com/office/drawing/2014/main" id="{9AA43B8F-5E49-B488-0CCB-901982217888}"/>
              </a:ext>
            </a:extLst>
          </p:cNvPr>
          <p:cNvPicPr>
            <a:picLocks noChangeAspect="1"/>
          </p:cNvPicPr>
          <p:nvPr/>
        </p:nvPicPr>
        <p:blipFill>
          <a:blip r:embed="rId3"/>
          <a:stretch>
            <a:fillRect/>
          </a:stretch>
        </p:blipFill>
        <p:spPr>
          <a:xfrm>
            <a:off x="4540305" y="951186"/>
            <a:ext cx="5870355" cy="5651937"/>
          </a:xfrm>
          <a:prstGeom prst="rect">
            <a:avLst/>
          </a:prstGeom>
        </p:spPr>
      </p:pic>
    </p:spTree>
    <p:extLst>
      <p:ext uri="{BB962C8B-B14F-4D97-AF65-F5344CB8AC3E}">
        <p14:creationId xmlns:p14="http://schemas.microsoft.com/office/powerpoint/2010/main" val="12218939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00830-4249-AD15-F7B2-F170524DE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C5DF6-5365-2AED-CA46-046DA314C31E}"/>
              </a:ext>
            </a:extLst>
          </p:cNvPr>
          <p:cNvSpPr>
            <a:spLocks noGrp="1"/>
          </p:cNvSpPr>
          <p:nvPr>
            <p:ph type="title"/>
          </p:nvPr>
        </p:nvSpPr>
        <p:spPr>
          <a:xfrm>
            <a:off x="1104900" y="1110050"/>
            <a:ext cx="9982201" cy="718150"/>
          </a:xfrm>
        </p:spPr>
        <p:txBody>
          <a:bodyPr anchor="ctr">
            <a:normAutofit/>
          </a:bodyPr>
          <a:lstStyle/>
          <a:p>
            <a:r>
              <a:rPr lang="en-US">
                <a:latin typeface="Arial Black"/>
              </a:rPr>
              <a:t>Timing Map &amp; Chart – Show Timing Distribution </a:t>
            </a:r>
            <a:endParaRPr lang="en-US"/>
          </a:p>
        </p:txBody>
      </p:sp>
      <p:pic>
        <p:nvPicPr>
          <p:cNvPr id="12" name="Picture 11" descr="A person smiling for a selfie&#10;&#10;AI-generated content may be incorrect.">
            <a:extLst>
              <a:ext uri="{FF2B5EF4-FFF2-40B4-BE49-F238E27FC236}">
                <a16:creationId xmlns:a16="http://schemas.microsoft.com/office/drawing/2014/main" id="{EB92A2D8-CA29-7625-C49F-8BF57D1CDE4F}"/>
              </a:ext>
            </a:extLst>
          </p:cNvPr>
          <p:cNvPicPr>
            <a:picLocks noChangeAspect="1"/>
          </p:cNvPicPr>
          <p:nvPr/>
        </p:nvPicPr>
        <p:blipFill>
          <a:blip r:embed="rId2"/>
          <a:stretch>
            <a:fillRect/>
          </a:stretch>
        </p:blipFill>
        <p:spPr>
          <a:xfrm>
            <a:off x="11160709" y="-881"/>
            <a:ext cx="1034251" cy="1015297"/>
          </a:xfrm>
          <a:prstGeom prst="rect">
            <a:avLst/>
          </a:prstGeom>
        </p:spPr>
      </p:pic>
      <p:pic>
        <p:nvPicPr>
          <p:cNvPr id="6" name="Picture 5">
            <a:extLst>
              <a:ext uri="{FF2B5EF4-FFF2-40B4-BE49-F238E27FC236}">
                <a16:creationId xmlns:a16="http://schemas.microsoft.com/office/drawing/2014/main" id="{7E17FDD2-21D7-FCE2-7769-5F0C7F69CBD1}"/>
              </a:ext>
            </a:extLst>
          </p:cNvPr>
          <p:cNvPicPr>
            <a:picLocks noChangeAspect="1"/>
          </p:cNvPicPr>
          <p:nvPr/>
        </p:nvPicPr>
        <p:blipFill>
          <a:blip r:embed="rId3"/>
          <a:stretch>
            <a:fillRect/>
          </a:stretch>
        </p:blipFill>
        <p:spPr>
          <a:xfrm>
            <a:off x="6087864" y="1822843"/>
            <a:ext cx="5485188" cy="3298428"/>
          </a:xfrm>
          <a:prstGeom prst="rect">
            <a:avLst/>
          </a:prstGeom>
        </p:spPr>
      </p:pic>
      <p:sp>
        <p:nvSpPr>
          <p:cNvPr id="7" name="TextBox 6">
            <a:extLst>
              <a:ext uri="{FF2B5EF4-FFF2-40B4-BE49-F238E27FC236}">
                <a16:creationId xmlns:a16="http://schemas.microsoft.com/office/drawing/2014/main" id="{1D87BB65-E195-4629-58B8-1F3C63982205}"/>
              </a:ext>
            </a:extLst>
          </p:cNvPr>
          <p:cNvSpPr txBox="1"/>
          <p:nvPr/>
        </p:nvSpPr>
        <p:spPr>
          <a:xfrm>
            <a:off x="6110791" y="5241783"/>
            <a:ext cx="5435922"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Slack distribution for 125C, 0.95V ranging from blue (high slack) to white (low slack) for setup time among the main logic cluster.</a:t>
            </a:r>
          </a:p>
          <a:p>
            <a:r>
              <a:rPr lang="en-US">
                <a:ea typeface="Calibri"/>
                <a:cs typeface="Calibri"/>
              </a:rPr>
              <a:t>9.06 -&gt; 0.23 ns of slack</a:t>
            </a:r>
          </a:p>
        </p:txBody>
      </p:sp>
      <p:pic>
        <p:nvPicPr>
          <p:cNvPr id="8" name="Picture 7" descr="A screenshot of a computer&#10;&#10;AI-generated content may be incorrect.">
            <a:extLst>
              <a:ext uri="{FF2B5EF4-FFF2-40B4-BE49-F238E27FC236}">
                <a16:creationId xmlns:a16="http://schemas.microsoft.com/office/drawing/2014/main" id="{67C72FD3-07EC-A97A-56EC-E7A4D62BDE24}"/>
              </a:ext>
            </a:extLst>
          </p:cNvPr>
          <p:cNvPicPr>
            <a:picLocks noChangeAspect="1"/>
          </p:cNvPicPr>
          <p:nvPr/>
        </p:nvPicPr>
        <p:blipFill>
          <a:blip r:embed="rId4"/>
          <a:stretch>
            <a:fillRect/>
          </a:stretch>
        </p:blipFill>
        <p:spPr>
          <a:xfrm>
            <a:off x="637636" y="2509029"/>
            <a:ext cx="4806351" cy="2415037"/>
          </a:xfrm>
          <a:prstGeom prst="rect">
            <a:avLst/>
          </a:prstGeom>
        </p:spPr>
      </p:pic>
      <p:sp>
        <p:nvSpPr>
          <p:cNvPr id="9" name="TextBox 8">
            <a:extLst>
              <a:ext uri="{FF2B5EF4-FFF2-40B4-BE49-F238E27FC236}">
                <a16:creationId xmlns:a16="http://schemas.microsoft.com/office/drawing/2014/main" id="{7114551F-170C-AC85-B00A-015AA0A64325}"/>
              </a:ext>
            </a:extLst>
          </p:cNvPr>
          <p:cNvSpPr txBox="1"/>
          <p:nvPr/>
        </p:nvSpPr>
        <p:spPr>
          <a:xfrm>
            <a:off x="158564" y="5514952"/>
            <a:ext cx="576660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Hold time slack distribution for our typical corner at 25C 1.1V</a:t>
            </a:r>
          </a:p>
        </p:txBody>
      </p:sp>
      <p:sp>
        <p:nvSpPr>
          <p:cNvPr id="10" name="TextBox 9">
            <a:extLst>
              <a:ext uri="{FF2B5EF4-FFF2-40B4-BE49-F238E27FC236}">
                <a16:creationId xmlns:a16="http://schemas.microsoft.com/office/drawing/2014/main" id="{941EF957-E648-AAB8-FE79-51C74DFDAF41}"/>
              </a:ext>
            </a:extLst>
          </p:cNvPr>
          <p:cNvSpPr txBox="1"/>
          <p:nvPr/>
        </p:nvSpPr>
        <p:spPr>
          <a:xfrm>
            <a:off x="1955733" y="4968612"/>
            <a:ext cx="576660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Hold slack in ns</a:t>
            </a:r>
            <a:endParaRPr lang="en-US"/>
          </a:p>
        </p:txBody>
      </p:sp>
      <p:sp>
        <p:nvSpPr>
          <p:cNvPr id="11" name="TextBox 8">
            <a:extLst>
              <a:ext uri="{FF2B5EF4-FFF2-40B4-BE49-F238E27FC236}">
                <a16:creationId xmlns:a16="http://schemas.microsoft.com/office/drawing/2014/main" id="{7114551F-170C-AC85-B00A-015AA0A64325}"/>
              </a:ext>
            </a:extLst>
          </p:cNvPr>
          <p:cNvSpPr txBox="1"/>
          <p:nvPr/>
        </p:nvSpPr>
        <p:spPr>
          <a:xfrm rot="-5400000">
            <a:off x="-128983" y="3574009"/>
            <a:ext cx="993318" cy="2769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 of Path</a:t>
            </a:r>
            <a:endParaRPr lang="en-US"/>
          </a:p>
        </p:txBody>
      </p:sp>
    </p:spTree>
    <p:extLst>
      <p:ext uri="{BB962C8B-B14F-4D97-AF65-F5344CB8AC3E}">
        <p14:creationId xmlns:p14="http://schemas.microsoft.com/office/powerpoint/2010/main" val="30939927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3B84F-284E-6110-30F4-7D95AF663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E6237-13D8-54C1-3D6E-40E348E50CD3}"/>
              </a:ext>
            </a:extLst>
          </p:cNvPr>
          <p:cNvSpPr>
            <a:spLocks noGrp="1"/>
          </p:cNvSpPr>
          <p:nvPr>
            <p:ph type="title"/>
          </p:nvPr>
        </p:nvSpPr>
        <p:spPr>
          <a:xfrm>
            <a:off x="1104900" y="1110050"/>
            <a:ext cx="9982201" cy="718150"/>
          </a:xfrm>
        </p:spPr>
        <p:txBody>
          <a:bodyPr anchor="ctr">
            <a:normAutofit/>
          </a:bodyPr>
          <a:lstStyle/>
          <a:p>
            <a:r>
              <a:rPr lang="en-US">
                <a:latin typeface="Arial Black"/>
              </a:rPr>
              <a:t>DRC</a:t>
            </a:r>
            <a:endParaRPr lang="en-US"/>
          </a:p>
        </p:txBody>
      </p:sp>
      <p:pic>
        <p:nvPicPr>
          <p:cNvPr id="12" name="Picture 11" descr="A person smiling for a selfie&#10;&#10;AI-generated content may be incorrect.">
            <a:extLst>
              <a:ext uri="{FF2B5EF4-FFF2-40B4-BE49-F238E27FC236}">
                <a16:creationId xmlns:a16="http://schemas.microsoft.com/office/drawing/2014/main" id="{56618688-CEE8-F05B-6E0A-5B94D05356EC}"/>
              </a:ext>
            </a:extLst>
          </p:cNvPr>
          <p:cNvPicPr>
            <a:picLocks noChangeAspect="1"/>
          </p:cNvPicPr>
          <p:nvPr/>
        </p:nvPicPr>
        <p:blipFill>
          <a:blip r:embed="rId2"/>
          <a:stretch>
            <a:fillRect/>
          </a:stretch>
        </p:blipFill>
        <p:spPr>
          <a:xfrm>
            <a:off x="11160709" y="-881"/>
            <a:ext cx="1034251" cy="1015297"/>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2E43A0EC-9751-D79A-9FA5-605C69DB29E8}"/>
              </a:ext>
            </a:extLst>
          </p:cNvPr>
          <p:cNvPicPr>
            <a:picLocks noChangeAspect="1"/>
          </p:cNvPicPr>
          <p:nvPr/>
        </p:nvPicPr>
        <p:blipFill>
          <a:blip r:embed="rId3"/>
          <a:stretch>
            <a:fillRect/>
          </a:stretch>
        </p:blipFill>
        <p:spPr>
          <a:xfrm>
            <a:off x="3252186" y="1627642"/>
            <a:ext cx="8498888" cy="4615412"/>
          </a:xfrm>
          <a:prstGeom prst="rect">
            <a:avLst/>
          </a:prstGeom>
        </p:spPr>
      </p:pic>
      <p:sp>
        <p:nvSpPr>
          <p:cNvPr id="5" name="TextBox 4">
            <a:extLst>
              <a:ext uri="{FF2B5EF4-FFF2-40B4-BE49-F238E27FC236}">
                <a16:creationId xmlns:a16="http://schemas.microsoft.com/office/drawing/2014/main" id="{7AF92943-DFEE-BF5D-9D0A-CF42C66926DC}"/>
              </a:ext>
            </a:extLst>
          </p:cNvPr>
          <p:cNvSpPr txBox="1"/>
          <p:nvPr/>
        </p:nvSpPr>
        <p:spPr>
          <a:xfrm>
            <a:off x="711846" y="2135540"/>
            <a:ext cx="2283457"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This report shows that there are no DRC violations, so the core is ready to be exported as a GDSII file.</a:t>
            </a:r>
            <a:endParaRPr lang="en-US"/>
          </a:p>
        </p:txBody>
      </p:sp>
    </p:spTree>
    <p:extLst>
      <p:ext uri="{BB962C8B-B14F-4D97-AF65-F5344CB8AC3E}">
        <p14:creationId xmlns:p14="http://schemas.microsoft.com/office/powerpoint/2010/main" val="27223707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C39DE-C645-BB5D-5F39-FF8CC67F7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6B6C87-8064-8C29-CAF1-8C69CF791CDA}"/>
              </a:ext>
            </a:extLst>
          </p:cNvPr>
          <p:cNvSpPr>
            <a:spLocks noGrp="1"/>
          </p:cNvSpPr>
          <p:nvPr>
            <p:ph type="title"/>
          </p:nvPr>
        </p:nvSpPr>
        <p:spPr>
          <a:xfrm>
            <a:off x="1104900" y="1110050"/>
            <a:ext cx="9982201" cy="718150"/>
          </a:xfrm>
        </p:spPr>
        <p:txBody>
          <a:bodyPr anchor="ctr">
            <a:normAutofit/>
          </a:bodyPr>
          <a:lstStyle/>
          <a:p>
            <a:r>
              <a:rPr lang="en-US">
                <a:latin typeface="Arial Black"/>
              </a:rPr>
              <a:t>GDSII</a:t>
            </a:r>
            <a:endParaRPr lang="en-US"/>
          </a:p>
        </p:txBody>
      </p:sp>
      <p:pic>
        <p:nvPicPr>
          <p:cNvPr id="12" name="Picture 11" descr="A person smiling for a selfie&#10;&#10;AI-generated content may be incorrect.">
            <a:extLst>
              <a:ext uri="{FF2B5EF4-FFF2-40B4-BE49-F238E27FC236}">
                <a16:creationId xmlns:a16="http://schemas.microsoft.com/office/drawing/2014/main" id="{F89D6E77-4DBC-A0AB-6A2B-39E3AE5C5DCD}"/>
              </a:ext>
            </a:extLst>
          </p:cNvPr>
          <p:cNvPicPr>
            <a:picLocks noChangeAspect="1"/>
          </p:cNvPicPr>
          <p:nvPr/>
        </p:nvPicPr>
        <p:blipFill>
          <a:blip r:embed="rId2"/>
          <a:stretch>
            <a:fillRect/>
          </a:stretch>
        </p:blipFill>
        <p:spPr>
          <a:xfrm>
            <a:off x="11160709" y="-881"/>
            <a:ext cx="1034251" cy="1015297"/>
          </a:xfrm>
          <a:prstGeom prst="rect">
            <a:avLst/>
          </a:prstGeom>
        </p:spPr>
      </p:pic>
      <p:sp>
        <p:nvSpPr>
          <p:cNvPr id="13" name="TextBox 12">
            <a:extLst>
              <a:ext uri="{FF2B5EF4-FFF2-40B4-BE49-F238E27FC236}">
                <a16:creationId xmlns:a16="http://schemas.microsoft.com/office/drawing/2014/main" id="{567548D6-2629-8443-DCFD-E23DB77A3672}"/>
              </a:ext>
            </a:extLst>
          </p:cNvPr>
          <p:cNvSpPr txBox="1"/>
          <p:nvPr/>
        </p:nvSpPr>
        <p:spPr>
          <a:xfrm>
            <a:off x="702602" y="2144785"/>
            <a:ext cx="3642438"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This final GDSII contains the layer information needed by the foundry.</a:t>
            </a:r>
          </a:p>
          <a:p>
            <a:endParaRPr lang="en-US">
              <a:ea typeface="Calibri"/>
              <a:cs typeface="Calibri"/>
            </a:endParaRPr>
          </a:p>
          <a:p>
            <a:r>
              <a:rPr lang="en-US">
                <a:ea typeface="Calibri"/>
                <a:cs typeface="Calibri"/>
              </a:rPr>
              <a:t>It is being shown in </a:t>
            </a:r>
            <a:r>
              <a:rPr lang="en-US" err="1">
                <a:ea typeface="Calibri"/>
                <a:cs typeface="Calibri"/>
              </a:rPr>
              <a:t>KLayout</a:t>
            </a:r>
            <a:r>
              <a:rPr lang="en-US">
                <a:ea typeface="Calibri"/>
                <a:cs typeface="Calibri"/>
              </a:rPr>
              <a:t>.</a:t>
            </a:r>
          </a:p>
        </p:txBody>
      </p:sp>
      <p:pic>
        <p:nvPicPr>
          <p:cNvPr id="3" name="Picture 2">
            <a:extLst>
              <a:ext uri="{FF2B5EF4-FFF2-40B4-BE49-F238E27FC236}">
                <a16:creationId xmlns:a16="http://schemas.microsoft.com/office/drawing/2014/main" id="{F1309848-6C98-05AB-D359-0A4A9A583D52}"/>
              </a:ext>
            </a:extLst>
          </p:cNvPr>
          <p:cNvPicPr>
            <a:picLocks noChangeAspect="1"/>
          </p:cNvPicPr>
          <p:nvPr/>
        </p:nvPicPr>
        <p:blipFill>
          <a:blip r:embed="rId3"/>
          <a:stretch>
            <a:fillRect/>
          </a:stretch>
        </p:blipFill>
        <p:spPr>
          <a:xfrm>
            <a:off x="4292162" y="1104079"/>
            <a:ext cx="7391400" cy="4886325"/>
          </a:xfrm>
          <a:prstGeom prst="rect">
            <a:avLst/>
          </a:prstGeom>
        </p:spPr>
      </p:pic>
    </p:spTree>
    <p:extLst>
      <p:ext uri="{BB962C8B-B14F-4D97-AF65-F5344CB8AC3E}">
        <p14:creationId xmlns:p14="http://schemas.microsoft.com/office/powerpoint/2010/main" val="9088888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4943A-CED5-58A8-EE56-2DC10B52C0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A0640-8BB7-A3C0-1828-B37BCCEF7211}"/>
              </a:ext>
            </a:extLst>
          </p:cNvPr>
          <p:cNvSpPr>
            <a:spLocks noGrp="1"/>
          </p:cNvSpPr>
          <p:nvPr>
            <p:ph type="title"/>
          </p:nvPr>
        </p:nvSpPr>
        <p:spPr>
          <a:xfrm>
            <a:off x="1104900" y="1110050"/>
            <a:ext cx="9982201" cy="718150"/>
          </a:xfrm>
        </p:spPr>
        <p:txBody>
          <a:bodyPr anchor="ctr">
            <a:normAutofit/>
          </a:bodyPr>
          <a:lstStyle/>
          <a:p>
            <a:r>
              <a:rPr lang="en-US">
                <a:latin typeface="Arial Black"/>
              </a:rPr>
              <a:t>Modus &amp; Genus: DFT &amp; ATPG</a:t>
            </a:r>
          </a:p>
        </p:txBody>
      </p:sp>
      <p:sp>
        <p:nvSpPr>
          <p:cNvPr id="6" name="TextBox 5">
            <a:extLst>
              <a:ext uri="{FF2B5EF4-FFF2-40B4-BE49-F238E27FC236}">
                <a16:creationId xmlns:a16="http://schemas.microsoft.com/office/drawing/2014/main" id="{2A531B74-1606-8C04-8007-7BFAE8B41B0D}"/>
              </a:ext>
            </a:extLst>
          </p:cNvPr>
          <p:cNvSpPr txBox="1"/>
          <p:nvPr/>
        </p:nvSpPr>
        <p:spPr>
          <a:xfrm>
            <a:off x="656378" y="2412884"/>
            <a:ext cx="5140090" cy="36009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Calibri"/>
                <a:cs typeface="Calibri"/>
              </a:rPr>
              <a:t>Design for Test are a set of design techniques and features for efficient manufacturing testing </a:t>
            </a:r>
          </a:p>
          <a:p>
            <a:pPr marL="285750" indent="-285750">
              <a:lnSpc>
                <a:spcPct val="150000"/>
              </a:lnSpc>
              <a:buFont typeface="Arial"/>
              <a:buChar char="•"/>
            </a:pPr>
            <a:r>
              <a:rPr lang="en-US">
                <a:ea typeface="Calibri"/>
                <a:cs typeface="Calibri"/>
              </a:rPr>
              <a:t>Involves special test structures such as scan chains or built-in self-test circuitry to the chip</a:t>
            </a:r>
          </a:p>
          <a:p>
            <a:pPr marL="285750" indent="-285750">
              <a:lnSpc>
                <a:spcPct val="150000"/>
              </a:lnSpc>
              <a:buFont typeface="Arial"/>
              <a:buChar char="•"/>
            </a:pPr>
            <a:r>
              <a:rPr lang="en-US">
                <a:ea typeface="Calibri"/>
                <a:cs typeface="Calibri"/>
              </a:rPr>
              <a:t>Relevant because it's good to detect defects from fabrication </a:t>
            </a:r>
          </a:p>
          <a:p>
            <a:pPr marL="285750" indent="-285750">
              <a:lnSpc>
                <a:spcPct val="150000"/>
              </a:lnSpc>
              <a:buFont typeface="Arial"/>
              <a:buChar char="•"/>
            </a:pPr>
            <a:r>
              <a:rPr lang="en-US">
                <a:ea typeface="Calibri"/>
                <a:cs typeface="Calibri"/>
              </a:rPr>
              <a:t>Simplifies test development </a:t>
            </a:r>
          </a:p>
          <a:p>
            <a:pPr marL="285750" indent="-285750">
              <a:lnSpc>
                <a:spcPct val="150000"/>
              </a:lnSpc>
              <a:buFont typeface="Arial"/>
              <a:buChar char="•"/>
            </a:pPr>
            <a:r>
              <a:rPr lang="en-US">
                <a:ea typeface="Calibri"/>
                <a:cs typeface="Calibri"/>
              </a:rPr>
              <a:t>Facilitates debugging</a:t>
            </a:r>
          </a:p>
          <a:p>
            <a:endParaRPr lang="en-US">
              <a:ea typeface="Calibri"/>
              <a:cs typeface="Calibri"/>
            </a:endParaRPr>
          </a:p>
        </p:txBody>
      </p:sp>
      <p:pic>
        <p:nvPicPr>
          <p:cNvPr id="3" name="Picture 2" descr="A screenshot of a computer screen&#10;&#10;AI-generated content may be incorrect.">
            <a:extLst>
              <a:ext uri="{FF2B5EF4-FFF2-40B4-BE49-F238E27FC236}">
                <a16:creationId xmlns:a16="http://schemas.microsoft.com/office/drawing/2014/main" id="{145AF480-AE26-68EA-20CE-516673AAF63D}"/>
              </a:ext>
            </a:extLst>
          </p:cNvPr>
          <p:cNvPicPr>
            <a:picLocks noChangeAspect="1"/>
          </p:cNvPicPr>
          <p:nvPr/>
        </p:nvPicPr>
        <p:blipFill>
          <a:blip r:embed="rId2"/>
          <a:stretch>
            <a:fillRect/>
          </a:stretch>
        </p:blipFill>
        <p:spPr>
          <a:xfrm>
            <a:off x="6097677" y="2488723"/>
            <a:ext cx="5686425" cy="2400300"/>
          </a:xfrm>
          <a:prstGeom prst="rect">
            <a:avLst/>
          </a:prstGeom>
        </p:spPr>
      </p:pic>
      <p:sp>
        <p:nvSpPr>
          <p:cNvPr id="4" name="TextBox 3">
            <a:extLst>
              <a:ext uri="{FF2B5EF4-FFF2-40B4-BE49-F238E27FC236}">
                <a16:creationId xmlns:a16="http://schemas.microsoft.com/office/drawing/2014/main" id="{7B1E7CD9-1ADD-16EA-8F73-7E1D54F483BC}"/>
              </a:ext>
            </a:extLst>
          </p:cNvPr>
          <p:cNvSpPr txBox="1"/>
          <p:nvPr/>
        </p:nvSpPr>
        <p:spPr>
          <a:xfrm>
            <a:off x="7240851" y="5093224"/>
            <a:ext cx="3585945"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Block Diagram of a Scan Chain</a:t>
            </a:r>
          </a:p>
        </p:txBody>
      </p:sp>
      <p:pic>
        <p:nvPicPr>
          <p:cNvPr id="7" name="Picture 6" descr="A person with a beard and mustache wearing a striped shirt&#10;&#10;AI-generated content may be incorrect.">
            <a:extLst>
              <a:ext uri="{FF2B5EF4-FFF2-40B4-BE49-F238E27FC236}">
                <a16:creationId xmlns:a16="http://schemas.microsoft.com/office/drawing/2014/main" id="{D57A679A-22EB-8FE3-14DC-0FDCE2384DF8}"/>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5835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3B6D-8870-7666-2BE1-C9F85233B59E}"/>
              </a:ext>
            </a:extLst>
          </p:cNvPr>
          <p:cNvSpPr>
            <a:spLocks noGrp="1"/>
          </p:cNvSpPr>
          <p:nvPr>
            <p:ph type="title"/>
          </p:nvPr>
        </p:nvSpPr>
        <p:spPr>
          <a:xfrm>
            <a:off x="723897" y="242176"/>
            <a:ext cx="4884690" cy="1559748"/>
          </a:xfrm>
        </p:spPr>
        <p:txBody>
          <a:bodyPr/>
          <a:lstStyle/>
          <a:p>
            <a:r>
              <a:rPr lang="en-US">
                <a:latin typeface="Arial Black"/>
              </a:rPr>
              <a:t>Synthesis with Design for Testability (DFT) Insertion </a:t>
            </a:r>
            <a:endParaRPr lang="en-US"/>
          </a:p>
        </p:txBody>
      </p:sp>
      <p:sp>
        <p:nvSpPr>
          <p:cNvPr id="3" name="Content Placeholder 2">
            <a:extLst>
              <a:ext uri="{FF2B5EF4-FFF2-40B4-BE49-F238E27FC236}">
                <a16:creationId xmlns:a16="http://schemas.microsoft.com/office/drawing/2014/main" id="{D3CBB7A4-E129-8112-3430-C325D3444236}"/>
              </a:ext>
            </a:extLst>
          </p:cNvPr>
          <p:cNvSpPr>
            <a:spLocks noGrp="1"/>
          </p:cNvSpPr>
          <p:nvPr>
            <p:ph idx="1"/>
          </p:nvPr>
        </p:nvSpPr>
        <p:spPr>
          <a:xfrm>
            <a:off x="723900" y="2137720"/>
            <a:ext cx="4008821" cy="3730556"/>
          </a:xfrm>
        </p:spPr>
        <p:txBody>
          <a:bodyPr/>
          <a:lstStyle/>
          <a:p>
            <a:r>
              <a:rPr lang="en-US">
                <a:latin typeface="Arial"/>
                <a:cs typeface="Arial"/>
              </a:rPr>
              <a:t>Could not implement </a:t>
            </a:r>
            <a:r>
              <a:rPr lang="en-US" err="1">
                <a:latin typeface="Arial"/>
                <a:cs typeface="Arial"/>
              </a:rPr>
              <a:t>muxed</a:t>
            </a:r>
            <a:r>
              <a:rPr lang="en-US">
                <a:latin typeface="Arial"/>
                <a:cs typeface="Arial"/>
              </a:rPr>
              <a:t> Scan Chains using FreePDK45</a:t>
            </a:r>
            <a:endParaRPr lang="en-US"/>
          </a:p>
          <a:p>
            <a:r>
              <a:rPr lang="en-US">
                <a:latin typeface="Arial"/>
                <a:cs typeface="Arial"/>
              </a:rPr>
              <a:t>Reason being FreePDK45 does not have the test cell definitions to support this; old .lib cell library </a:t>
            </a:r>
            <a:endParaRPr lang="en-US"/>
          </a:p>
          <a:p>
            <a:r>
              <a:rPr lang="en-US">
                <a:latin typeface="Arial"/>
                <a:cs typeface="Arial"/>
              </a:rPr>
              <a:t>Used Synopsys 32nm Process Design Kit (PDK) to complete DFT flow </a:t>
            </a:r>
            <a:endParaRPr lang="en-US"/>
          </a:p>
          <a:p>
            <a:endParaRPr lang="en-US"/>
          </a:p>
        </p:txBody>
      </p:sp>
      <p:pic>
        <p:nvPicPr>
          <p:cNvPr id="4" name="Picture 3" descr="A screenshot of a computer program&#10;&#10;AI-generated content may be incorrect.">
            <a:extLst>
              <a:ext uri="{FF2B5EF4-FFF2-40B4-BE49-F238E27FC236}">
                <a16:creationId xmlns:a16="http://schemas.microsoft.com/office/drawing/2014/main" id="{C932ACE1-A8EA-3112-E84C-CAE220063279}"/>
              </a:ext>
            </a:extLst>
          </p:cNvPr>
          <p:cNvPicPr>
            <a:picLocks noChangeAspect="1"/>
          </p:cNvPicPr>
          <p:nvPr/>
        </p:nvPicPr>
        <p:blipFill>
          <a:blip r:embed="rId2"/>
          <a:stretch>
            <a:fillRect/>
          </a:stretch>
        </p:blipFill>
        <p:spPr>
          <a:xfrm>
            <a:off x="5931905" y="670367"/>
            <a:ext cx="5179913" cy="5189317"/>
          </a:xfrm>
          <a:prstGeom prst="rect">
            <a:avLst/>
          </a:prstGeom>
        </p:spPr>
      </p:pic>
      <p:pic>
        <p:nvPicPr>
          <p:cNvPr id="6" name="Picture 5" descr="A person with a beard and mustache wearing a striped shirt&#10;&#10;AI-generated content may be incorrect.">
            <a:extLst>
              <a:ext uri="{FF2B5EF4-FFF2-40B4-BE49-F238E27FC236}">
                <a16:creationId xmlns:a16="http://schemas.microsoft.com/office/drawing/2014/main" id="{E7031BBD-746B-33B7-22A4-41FA0D9A9B83}"/>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15825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10A80-9EA7-AC51-2FFA-78E6804BE7E3}"/>
              </a:ext>
            </a:extLst>
          </p:cNvPr>
          <p:cNvSpPr>
            <a:spLocks noGrp="1"/>
          </p:cNvSpPr>
          <p:nvPr>
            <p:ph type="title"/>
          </p:nvPr>
        </p:nvSpPr>
        <p:spPr>
          <a:xfrm>
            <a:off x="723897" y="723900"/>
            <a:ext cx="3158844" cy="861846"/>
          </a:xfrm>
        </p:spPr>
        <p:txBody>
          <a:bodyPr/>
          <a:lstStyle/>
          <a:p>
            <a:r>
              <a:rPr lang="en-US" sz="2000">
                <a:latin typeface="Arial Black"/>
              </a:rPr>
              <a:t>DFT Insertion Results Using Synopsys32nm</a:t>
            </a:r>
            <a:endParaRPr lang="en-US" sz="2000"/>
          </a:p>
        </p:txBody>
      </p:sp>
      <p:pic>
        <p:nvPicPr>
          <p:cNvPr id="4" name="Content Placeholder 3">
            <a:extLst>
              <a:ext uri="{FF2B5EF4-FFF2-40B4-BE49-F238E27FC236}">
                <a16:creationId xmlns:a16="http://schemas.microsoft.com/office/drawing/2014/main" id="{CE0B5374-81A6-2659-DE5B-A77FCF646794}"/>
              </a:ext>
            </a:extLst>
          </p:cNvPr>
          <p:cNvPicPr>
            <a:picLocks noGrp="1" noChangeAspect="1"/>
          </p:cNvPicPr>
          <p:nvPr>
            <p:ph idx="1"/>
          </p:nvPr>
        </p:nvPicPr>
        <p:blipFill>
          <a:blip r:embed="rId2"/>
          <a:stretch>
            <a:fillRect/>
          </a:stretch>
        </p:blipFill>
        <p:spPr>
          <a:xfrm>
            <a:off x="4420032" y="3344036"/>
            <a:ext cx="7032048" cy="2541443"/>
          </a:xfrm>
        </p:spPr>
      </p:pic>
      <p:pic>
        <p:nvPicPr>
          <p:cNvPr id="3" name="Picture 2" descr="A screen shot of a computer&#10;&#10;AI-generated content may be incorrect.">
            <a:extLst>
              <a:ext uri="{FF2B5EF4-FFF2-40B4-BE49-F238E27FC236}">
                <a16:creationId xmlns:a16="http://schemas.microsoft.com/office/drawing/2014/main" id="{2CF7D4B9-595F-EF8F-DFBD-5293A2E34748}"/>
              </a:ext>
            </a:extLst>
          </p:cNvPr>
          <p:cNvPicPr>
            <a:picLocks noChangeAspect="1"/>
          </p:cNvPicPr>
          <p:nvPr/>
        </p:nvPicPr>
        <p:blipFill>
          <a:blip r:embed="rId3"/>
          <a:stretch>
            <a:fillRect/>
          </a:stretch>
        </p:blipFill>
        <p:spPr>
          <a:xfrm>
            <a:off x="7226444" y="127288"/>
            <a:ext cx="3488748" cy="1451264"/>
          </a:xfrm>
          <a:prstGeom prst="rect">
            <a:avLst/>
          </a:prstGeom>
        </p:spPr>
      </p:pic>
      <p:pic>
        <p:nvPicPr>
          <p:cNvPr id="5" name="Picture 4" descr="A screen shot of a computer program&#10;&#10;AI-generated content may be incorrect.">
            <a:extLst>
              <a:ext uri="{FF2B5EF4-FFF2-40B4-BE49-F238E27FC236}">
                <a16:creationId xmlns:a16="http://schemas.microsoft.com/office/drawing/2014/main" id="{706BD176-7EFE-C5DE-4CD5-5DA1C7E707C3}"/>
              </a:ext>
            </a:extLst>
          </p:cNvPr>
          <p:cNvPicPr>
            <a:picLocks noChangeAspect="1"/>
          </p:cNvPicPr>
          <p:nvPr/>
        </p:nvPicPr>
        <p:blipFill>
          <a:blip r:embed="rId4"/>
          <a:stretch>
            <a:fillRect/>
          </a:stretch>
        </p:blipFill>
        <p:spPr>
          <a:xfrm>
            <a:off x="7226444" y="1714067"/>
            <a:ext cx="4242089" cy="1516207"/>
          </a:xfrm>
          <a:prstGeom prst="rect">
            <a:avLst/>
          </a:prstGeom>
        </p:spPr>
      </p:pic>
      <p:pic>
        <p:nvPicPr>
          <p:cNvPr id="7" name="Picture 6" descr="A person with a beard and mustache wearing a striped shirt&#10;&#10;AI-generated content may be incorrect.">
            <a:extLst>
              <a:ext uri="{FF2B5EF4-FFF2-40B4-BE49-F238E27FC236}">
                <a16:creationId xmlns:a16="http://schemas.microsoft.com/office/drawing/2014/main" id="{72EBA820-0C16-069D-02E6-A5B4010E054A}"/>
              </a:ext>
            </a:extLst>
          </p:cNvPr>
          <p:cNvPicPr>
            <a:picLocks noChangeAspect="1"/>
          </p:cNvPicPr>
          <p:nvPr/>
        </p:nvPicPr>
        <p:blipFill>
          <a:blip r:embed="rId5"/>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Arrow: Right 8">
            <a:extLst>
              <a:ext uri="{FF2B5EF4-FFF2-40B4-BE49-F238E27FC236}">
                <a16:creationId xmlns:a16="http://schemas.microsoft.com/office/drawing/2014/main" id="{B166C5A5-93DF-6E9B-35A7-475D64FB3849}"/>
              </a:ext>
            </a:extLst>
          </p:cNvPr>
          <p:cNvSpPr/>
          <p:nvPr/>
        </p:nvSpPr>
        <p:spPr>
          <a:xfrm rot="-360000">
            <a:off x="6528215" y="159424"/>
            <a:ext cx="636481" cy="2603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3ACB5CC-8D40-9864-C524-5B9A8BBAC378}"/>
              </a:ext>
            </a:extLst>
          </p:cNvPr>
          <p:cNvSpPr/>
          <p:nvPr/>
        </p:nvSpPr>
        <p:spPr>
          <a:xfrm rot="1500000">
            <a:off x="6649442" y="1588173"/>
            <a:ext cx="636481" cy="2603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ECC4459-4184-8C3A-C5B7-A37257180D2C}"/>
              </a:ext>
            </a:extLst>
          </p:cNvPr>
          <p:cNvSpPr/>
          <p:nvPr/>
        </p:nvSpPr>
        <p:spPr>
          <a:xfrm>
            <a:off x="3787308" y="3600190"/>
            <a:ext cx="810067" cy="4050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1D073DD-C35C-D923-5823-48078E6D5668}"/>
              </a:ext>
            </a:extLst>
          </p:cNvPr>
          <p:cNvSpPr txBox="1"/>
          <p:nvPr/>
        </p:nvSpPr>
        <p:spPr>
          <a:xfrm>
            <a:off x="1793720" y="3442787"/>
            <a:ext cx="1851583"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we can see in the synthesis log that 8 scan chains have been configured</a:t>
            </a:r>
            <a:endParaRPr lang="en-US"/>
          </a:p>
        </p:txBody>
      </p:sp>
      <p:sp>
        <p:nvSpPr>
          <p:cNvPr id="13" name="TextBox 12">
            <a:extLst>
              <a:ext uri="{FF2B5EF4-FFF2-40B4-BE49-F238E27FC236}">
                <a16:creationId xmlns:a16="http://schemas.microsoft.com/office/drawing/2014/main" id="{9D7F8364-9B3D-D65B-8517-BC90BFCA2FB2}"/>
              </a:ext>
            </a:extLst>
          </p:cNvPr>
          <p:cNvSpPr txBox="1"/>
          <p:nvPr/>
        </p:nvSpPr>
        <p:spPr>
          <a:xfrm>
            <a:off x="4682527" y="291960"/>
            <a:ext cx="1748808"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In the scan chain report we can see the 8 scan chains and the registers that have been partitioned respectively </a:t>
            </a:r>
          </a:p>
        </p:txBody>
      </p:sp>
    </p:spTree>
    <p:extLst>
      <p:ext uri="{BB962C8B-B14F-4D97-AF65-F5344CB8AC3E}">
        <p14:creationId xmlns:p14="http://schemas.microsoft.com/office/powerpoint/2010/main" val="28166666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CF65-692E-B9B1-72F1-EDBAE6281A07}"/>
              </a:ext>
            </a:extLst>
          </p:cNvPr>
          <p:cNvSpPr>
            <a:spLocks noGrp="1"/>
          </p:cNvSpPr>
          <p:nvPr>
            <p:ph type="title"/>
          </p:nvPr>
        </p:nvSpPr>
        <p:spPr/>
        <p:txBody>
          <a:bodyPr/>
          <a:lstStyle/>
          <a:p>
            <a:r>
              <a:rPr lang="en-US">
                <a:latin typeface="Arial Black"/>
              </a:rPr>
              <a:t>Testing the core using Automatic Test Pattern Generation using Modus</a:t>
            </a:r>
            <a:endParaRPr lang="en-US"/>
          </a:p>
        </p:txBody>
      </p:sp>
      <p:sp>
        <p:nvSpPr>
          <p:cNvPr id="3" name="Content Placeholder 2">
            <a:extLst>
              <a:ext uri="{FF2B5EF4-FFF2-40B4-BE49-F238E27FC236}">
                <a16:creationId xmlns:a16="http://schemas.microsoft.com/office/drawing/2014/main" id="{CD176EB2-8474-88C6-1F3E-1585418A9060}"/>
              </a:ext>
            </a:extLst>
          </p:cNvPr>
          <p:cNvSpPr>
            <a:spLocks noGrp="1"/>
          </p:cNvSpPr>
          <p:nvPr>
            <p:ph idx="1"/>
          </p:nvPr>
        </p:nvSpPr>
        <p:spPr>
          <a:xfrm>
            <a:off x="723900" y="2349922"/>
            <a:ext cx="10744200" cy="3958280"/>
          </a:xfrm>
        </p:spPr>
        <p:txBody>
          <a:bodyPr/>
          <a:lstStyle/>
          <a:p>
            <a:r>
              <a:rPr lang="en-US">
                <a:latin typeface="Arial"/>
                <a:cs typeface="Arial"/>
              </a:rPr>
              <a:t>ATPG leverages the inserted scan chains </a:t>
            </a:r>
          </a:p>
          <a:p>
            <a:r>
              <a:rPr lang="en-US">
                <a:latin typeface="Arial"/>
                <a:cs typeface="Arial"/>
              </a:rPr>
              <a:t>Meant to identify manufacturing defects in ASICs post fabrication </a:t>
            </a:r>
          </a:p>
          <a:p>
            <a:r>
              <a:rPr lang="en-US">
                <a:latin typeface="Arial"/>
                <a:cs typeface="Arial"/>
              </a:rPr>
              <a:t>DFTs improve fault detections and makes test coverage more comprehensive</a:t>
            </a:r>
          </a:p>
          <a:p>
            <a:r>
              <a:rPr lang="en-US">
                <a:latin typeface="Arial"/>
                <a:cs typeface="Arial"/>
              </a:rPr>
              <a:t>DFTs insert test structures and ATPG uses them to generate tests</a:t>
            </a:r>
          </a:p>
          <a:p>
            <a:r>
              <a:rPr lang="en-US">
                <a:latin typeface="Arial"/>
                <a:cs typeface="Arial"/>
              </a:rPr>
              <a:t>Used the </a:t>
            </a:r>
            <a:r>
              <a:rPr lang="en-US" err="1">
                <a:latin typeface="Arial"/>
                <a:cs typeface="Arial"/>
              </a:rPr>
              <a:t>write_dft_atpg</a:t>
            </a:r>
            <a:r>
              <a:rPr lang="en-US">
                <a:latin typeface="Arial"/>
                <a:cs typeface="Arial"/>
              </a:rPr>
              <a:t> command in Genus to generate script</a:t>
            </a: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842FE7C4-3B83-A61E-7865-7983D3953870}"/>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32610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0407-C677-C706-CC2F-7B5A06B7AD1D}"/>
              </a:ext>
            </a:extLst>
          </p:cNvPr>
          <p:cNvSpPr>
            <a:spLocks noGrp="1"/>
          </p:cNvSpPr>
          <p:nvPr>
            <p:ph type="title"/>
          </p:nvPr>
        </p:nvSpPr>
        <p:spPr/>
        <p:txBody>
          <a:bodyPr/>
          <a:lstStyle/>
          <a:p>
            <a:r>
              <a:rPr lang="en-US">
                <a:latin typeface="Arial Black"/>
              </a:rPr>
              <a:t>ATPG Script Breakdown </a:t>
            </a:r>
            <a:endParaRPr lang="en-US"/>
          </a:p>
        </p:txBody>
      </p:sp>
      <p:sp>
        <p:nvSpPr>
          <p:cNvPr id="3" name="Content Placeholder 2">
            <a:extLst>
              <a:ext uri="{FF2B5EF4-FFF2-40B4-BE49-F238E27FC236}">
                <a16:creationId xmlns:a16="http://schemas.microsoft.com/office/drawing/2014/main" id="{0297E6C9-9D00-2EAF-6AF4-EF999B5618AE}"/>
              </a:ext>
            </a:extLst>
          </p:cNvPr>
          <p:cNvSpPr>
            <a:spLocks noGrp="1"/>
          </p:cNvSpPr>
          <p:nvPr>
            <p:ph idx="1"/>
          </p:nvPr>
        </p:nvSpPr>
        <p:spPr/>
        <p:txBody>
          <a:bodyPr/>
          <a:lstStyle/>
          <a:p>
            <a:r>
              <a:rPr lang="en-US">
                <a:latin typeface="Arial"/>
                <a:cs typeface="Arial"/>
              </a:rPr>
              <a:t>Build the logic model – creates the internal logic model used for ATPG </a:t>
            </a:r>
            <a:endParaRPr lang="en-US"/>
          </a:p>
          <a:p>
            <a:r>
              <a:rPr lang="en-US">
                <a:latin typeface="Arial"/>
                <a:cs typeface="Arial"/>
              </a:rPr>
              <a:t>Build the test model – establishes the test mode setup in our case being 'FULLSCAN' for scan-based testing</a:t>
            </a:r>
            <a:endParaRPr lang="en-US"/>
          </a:p>
          <a:p>
            <a:r>
              <a:rPr lang="en-US">
                <a:latin typeface="Arial"/>
                <a:cs typeface="Arial"/>
              </a:rPr>
              <a:t>Verify the test model – Checks whether the test model is consistent and valid </a:t>
            </a:r>
          </a:p>
          <a:p>
            <a:r>
              <a:rPr lang="en-US">
                <a:latin typeface="Arial"/>
                <a:cs typeface="Arial"/>
              </a:rPr>
              <a:t>Build the fault model – Generates the fault model used by the ATPG tool</a:t>
            </a:r>
            <a:endParaRPr lang="en-US"/>
          </a:p>
          <a:p>
            <a:r>
              <a:rPr lang="en-US">
                <a:latin typeface="Arial"/>
                <a:cs typeface="Arial"/>
              </a:rPr>
              <a:t>ATPG Test Generation – Generates actual ATPG patterns for testing under 'FULLSCAN' </a:t>
            </a:r>
            <a:endParaRPr lang="en-US"/>
          </a:p>
          <a:p>
            <a:r>
              <a:rPr lang="en-US">
                <a:latin typeface="Arial"/>
                <a:cs typeface="Arial"/>
              </a:rPr>
              <a:t>Write Verilog vectors – Exports test patterns in </a:t>
            </a:r>
            <a:r>
              <a:rPr lang="en-US" err="1">
                <a:latin typeface="Arial"/>
                <a:cs typeface="Arial"/>
              </a:rPr>
              <a:t>verilog</a:t>
            </a:r>
            <a:r>
              <a:rPr lang="en-US">
                <a:latin typeface="Arial"/>
                <a:cs typeface="Arial"/>
              </a:rPr>
              <a:t> for simulation</a:t>
            </a:r>
            <a:endParaRPr lang="en-US"/>
          </a:p>
          <a:p>
            <a:pPr marL="0" indent="0">
              <a:buNone/>
            </a:pP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616ABD1F-3783-F9F1-E142-A24F59F01416}"/>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94771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44B7-1EEB-417E-D19F-55C55E2FBA84}"/>
              </a:ext>
            </a:extLst>
          </p:cNvPr>
          <p:cNvSpPr>
            <a:spLocks noGrp="1"/>
          </p:cNvSpPr>
          <p:nvPr>
            <p:ph type="title"/>
          </p:nvPr>
        </p:nvSpPr>
        <p:spPr>
          <a:xfrm>
            <a:off x="1018090" y="357696"/>
            <a:ext cx="9982201" cy="718150"/>
          </a:xfrm>
        </p:spPr>
        <p:txBody>
          <a:bodyPr/>
          <a:lstStyle/>
          <a:p>
            <a:r>
              <a:rPr lang="en-US">
                <a:latin typeface="Arial Black"/>
              </a:rPr>
              <a:t>ATPG Report Results using Synopsys32nm</a:t>
            </a:r>
            <a:endParaRPr lang="en-US" b="0">
              <a:latin typeface="Arial Black"/>
            </a:endParaRPr>
          </a:p>
          <a:p>
            <a:endParaRPr lang="en-US"/>
          </a:p>
        </p:txBody>
      </p:sp>
      <p:pic>
        <p:nvPicPr>
          <p:cNvPr id="4" name="Picture 3" descr="A screenshot of a computer&#10;&#10;AI-generated content may be incorrect.">
            <a:extLst>
              <a:ext uri="{FF2B5EF4-FFF2-40B4-BE49-F238E27FC236}">
                <a16:creationId xmlns:a16="http://schemas.microsoft.com/office/drawing/2014/main" id="{60752051-1DCE-0BA8-BE11-278FEBF618CC}"/>
              </a:ext>
            </a:extLst>
          </p:cNvPr>
          <p:cNvPicPr>
            <a:picLocks noChangeAspect="1"/>
          </p:cNvPicPr>
          <p:nvPr/>
        </p:nvPicPr>
        <p:blipFill>
          <a:blip r:embed="rId2"/>
          <a:stretch>
            <a:fillRect/>
          </a:stretch>
        </p:blipFill>
        <p:spPr>
          <a:xfrm>
            <a:off x="637090" y="3056368"/>
            <a:ext cx="10744200" cy="3008376"/>
          </a:xfrm>
          <a:prstGeom prst="rect">
            <a:avLst/>
          </a:prstGeom>
          <a:noFill/>
        </p:spPr>
      </p:pic>
      <p:sp>
        <p:nvSpPr>
          <p:cNvPr id="5" name="TextBox 4">
            <a:extLst>
              <a:ext uri="{FF2B5EF4-FFF2-40B4-BE49-F238E27FC236}">
                <a16:creationId xmlns:a16="http://schemas.microsoft.com/office/drawing/2014/main" id="{B328D13C-B74B-FA59-4A09-AB5A87507E62}"/>
              </a:ext>
            </a:extLst>
          </p:cNvPr>
          <p:cNvSpPr txBox="1"/>
          <p:nvPr/>
        </p:nvSpPr>
        <p:spPr>
          <a:xfrm>
            <a:off x="1113843" y="954722"/>
            <a:ext cx="6721759" cy="20345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Calibri" panose="020F0502020204030204"/>
                <a:cs typeface="Calibri" panose="020F0502020204030204"/>
              </a:rPr>
              <a:t>Obtained a high fault coverage of 97.23% for static faults and 97.33% for collapsed faults </a:t>
            </a:r>
            <a:endParaRPr lang="en-US"/>
          </a:p>
          <a:p>
            <a:pPr marL="285750" indent="-285750">
              <a:lnSpc>
                <a:spcPct val="150000"/>
              </a:lnSpc>
              <a:buFont typeface="Arial"/>
              <a:buChar char="•"/>
            </a:pPr>
            <a:r>
              <a:rPr lang="en-US">
                <a:ea typeface="Calibri" panose="020F0502020204030204"/>
                <a:cs typeface="Calibri" panose="020F0502020204030204"/>
              </a:rPr>
              <a:t>Relatively low untested value of 1883</a:t>
            </a:r>
          </a:p>
          <a:p>
            <a:pPr marL="285750" indent="-285750">
              <a:lnSpc>
                <a:spcPct val="150000"/>
              </a:lnSpc>
              <a:buFont typeface="Arial"/>
              <a:buChar char="•"/>
            </a:pPr>
            <a:r>
              <a:rPr lang="en-US">
                <a:ea typeface="Calibri" panose="020F0502020204030204"/>
                <a:cs typeface="Calibri" panose="020F0502020204030204"/>
              </a:rPr>
              <a:t>Limited Dynamic Analysis</a:t>
            </a:r>
          </a:p>
          <a:p>
            <a:pPr marL="285750" indent="-285750">
              <a:lnSpc>
                <a:spcPct val="150000"/>
              </a:lnSpc>
              <a:buFont typeface="Arial"/>
              <a:buChar char="•"/>
            </a:pPr>
            <a:endParaRPr lang="en-US">
              <a:ea typeface="Calibri" panose="020F0502020204030204"/>
              <a:cs typeface="Calibri" panose="020F0502020204030204"/>
            </a:endParaRPr>
          </a:p>
        </p:txBody>
      </p:sp>
      <p:pic>
        <p:nvPicPr>
          <p:cNvPr id="7" name="Picture 6" descr="A person with a beard and mustache wearing a striped shirt&#10;&#10;AI-generated content may be incorrect.">
            <a:extLst>
              <a:ext uri="{FF2B5EF4-FFF2-40B4-BE49-F238E27FC236}">
                <a16:creationId xmlns:a16="http://schemas.microsoft.com/office/drawing/2014/main" id="{C78D7399-A0CA-B0E8-58E9-7B2189BBA9E2}"/>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747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928D-82B0-06F4-1834-FB84CB2F6BFB}"/>
              </a:ext>
            </a:extLst>
          </p:cNvPr>
          <p:cNvSpPr>
            <a:spLocks noGrp="1"/>
          </p:cNvSpPr>
          <p:nvPr>
            <p:ph type="title"/>
          </p:nvPr>
        </p:nvSpPr>
        <p:spPr>
          <a:xfrm>
            <a:off x="723897" y="313592"/>
            <a:ext cx="10744207" cy="1104300"/>
          </a:xfrm>
        </p:spPr>
        <p:txBody>
          <a:bodyPr/>
          <a:lstStyle/>
          <a:p>
            <a:r>
              <a:rPr lang="en-US">
                <a:latin typeface="Arial Black"/>
              </a:rPr>
              <a:t>Hardware Comparison Team Implementation</a:t>
            </a:r>
            <a:endParaRPr lang="en-US"/>
          </a:p>
        </p:txBody>
      </p:sp>
      <p:graphicFrame>
        <p:nvGraphicFramePr>
          <p:cNvPr id="5" name="Content Placeholder 4">
            <a:extLst>
              <a:ext uri="{FF2B5EF4-FFF2-40B4-BE49-F238E27FC236}">
                <a16:creationId xmlns:a16="http://schemas.microsoft.com/office/drawing/2014/main" id="{C9AFB2F1-24DC-D145-A08D-90A6F33E1B27}"/>
              </a:ext>
            </a:extLst>
          </p:cNvPr>
          <p:cNvGraphicFramePr>
            <a:graphicFrameLocks noGrp="1"/>
          </p:cNvGraphicFramePr>
          <p:nvPr>
            <p:ph idx="1"/>
            <p:extLst>
              <p:ext uri="{D42A27DB-BD31-4B8C-83A1-F6EECF244321}">
                <p14:modId xmlns:p14="http://schemas.microsoft.com/office/powerpoint/2010/main" val="2636844892"/>
              </p:ext>
            </p:extLst>
          </p:nvPr>
        </p:nvGraphicFramePr>
        <p:xfrm>
          <a:off x="3044536" y="1618818"/>
          <a:ext cx="8438639" cy="4664358"/>
        </p:xfrm>
        <a:graphic>
          <a:graphicData uri="http://schemas.openxmlformats.org/drawingml/2006/table">
            <a:tbl>
              <a:tblPr firstRow="1" firstCol="1" bandRow="1">
                <a:tableStyleId>{5C22544A-7EE6-4342-B048-85BDC9FD1C3A}</a:tableStyleId>
              </a:tblPr>
              <a:tblGrid>
                <a:gridCol w="3029527">
                  <a:extLst>
                    <a:ext uri="{9D8B030D-6E8A-4147-A177-3AD203B41FA5}">
                      <a16:colId xmlns:a16="http://schemas.microsoft.com/office/drawing/2014/main" val="3038191899"/>
                    </a:ext>
                  </a:extLst>
                </a:gridCol>
                <a:gridCol w="5409112">
                  <a:extLst>
                    <a:ext uri="{9D8B030D-6E8A-4147-A177-3AD203B41FA5}">
                      <a16:colId xmlns:a16="http://schemas.microsoft.com/office/drawing/2014/main" val="3274401186"/>
                    </a:ext>
                  </a:extLst>
                </a:gridCol>
              </a:tblGrid>
              <a:tr h="178462">
                <a:tc>
                  <a:txBody>
                    <a:bodyPr/>
                    <a:lstStyle/>
                    <a:p>
                      <a:pPr fontAlgn="base"/>
                      <a:r>
                        <a:rPr lang="en-US" sz="1050" b="1" kern="0">
                          <a:solidFill>
                            <a:schemeClr val="tx1"/>
                          </a:solidFill>
                          <a:effectLst/>
                          <a:latin typeface="Aptos"/>
                          <a:ea typeface="Times New Roman" panose="02020603050405020304" pitchFamily="18" charset="0"/>
                          <a:cs typeface="Segoe UI"/>
                        </a:rPr>
                        <a:t>Options</a:t>
                      </a:r>
                      <a:r>
                        <a:rPr lang="en-US" sz="1050" kern="0">
                          <a:solidFill>
                            <a:schemeClr val="tx1"/>
                          </a:solidFill>
                          <a:effectLst/>
                          <a:latin typeface="Aptos"/>
                          <a:ea typeface="Times New Roman" panose="02020603050405020304" pitchFamily="18" charset="0"/>
                          <a:cs typeface="Segoe UI"/>
                        </a:rPr>
                        <a:t> </a:t>
                      </a:r>
                      <a:endParaRPr lang="en-US" sz="105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ase"/>
                      <a:r>
                        <a:rPr lang="en-US" sz="1050" b="1" kern="0">
                          <a:solidFill>
                            <a:schemeClr val="tx1"/>
                          </a:solidFill>
                          <a:effectLst/>
                          <a:latin typeface="Aptos"/>
                          <a:ea typeface="Times New Roman" panose="02020603050405020304" pitchFamily="18" charset="0"/>
                          <a:cs typeface="Segoe UI"/>
                        </a:rPr>
                        <a:t>Tradeoffs</a:t>
                      </a:r>
                      <a:r>
                        <a:rPr lang="en-US" sz="1050" kern="0">
                          <a:solidFill>
                            <a:schemeClr val="tx1"/>
                          </a:solidFill>
                          <a:effectLst/>
                          <a:latin typeface="Aptos"/>
                          <a:ea typeface="Times New Roman" panose="02020603050405020304" pitchFamily="18" charset="0"/>
                          <a:cs typeface="Segoe UI"/>
                        </a:rPr>
                        <a:t> </a:t>
                      </a:r>
                      <a:endParaRPr lang="en-US" sz="105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96217"/>
                  </a:ext>
                </a:extLst>
              </a:tr>
              <a:tr h="932872">
                <a:tc>
                  <a:txBody>
                    <a:bodyPr/>
                    <a:lstStyle/>
                    <a:p>
                      <a:pPr fontAlgn="base"/>
                      <a:r>
                        <a:rPr lang="en-US" sz="1200" b="1" kern="0">
                          <a:solidFill>
                            <a:schemeClr val="tx1"/>
                          </a:solidFill>
                          <a:effectLst/>
                          <a:highlight>
                            <a:srgbClr val="FFFF00"/>
                          </a:highlight>
                          <a:latin typeface="Aptos"/>
                          <a:ea typeface="Times New Roman" panose="02020603050405020304" pitchFamily="18" charset="0"/>
                          <a:cs typeface="Segoe UI"/>
                        </a:rPr>
                        <a:t>Option A</a:t>
                      </a:r>
                      <a:r>
                        <a:rPr lang="en-US" sz="1200" kern="0">
                          <a:solidFill>
                            <a:schemeClr val="tx1"/>
                          </a:solidFill>
                          <a:effectLst/>
                          <a:highlight>
                            <a:srgbClr val="FFFF00"/>
                          </a:highlight>
                          <a:latin typeface="Aptos"/>
                          <a:ea typeface="Times New Roman" panose="02020603050405020304" pitchFamily="18" charset="0"/>
                          <a:cs typeface="Segoe UI"/>
                        </a:rPr>
                        <a:t> - Team designed 5 Stage Pipeline model without hardware implemented hazard and forwarding unit.    </a:t>
                      </a:r>
                      <a:endParaRPr lang="en-US" sz="1200">
                        <a:solidFill>
                          <a:schemeClr val="tx1"/>
                        </a:solidFill>
                        <a:effectLst/>
                        <a:highlight>
                          <a:srgbClr val="FFFF00"/>
                        </a:highligh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71450" indent="-171450" fontAlgn="base">
                        <a:buFont typeface="Arial"/>
                        <a:buChar char="•"/>
                      </a:pPr>
                      <a:r>
                        <a:rPr lang="en-US" sz="1200">
                          <a:solidFill>
                            <a:schemeClr val="tx1"/>
                          </a:solidFill>
                          <a:effectLst/>
                          <a:latin typeface="Aptos"/>
                        </a:rPr>
                        <a:t>RTL Designed by Team (minus hazard/forwarding) </a:t>
                      </a:r>
                    </a:p>
                    <a:p>
                      <a:pPr marL="171450" lvl="0" indent="-171450">
                        <a:buFont typeface="Arial"/>
                        <a:buChar char="•"/>
                      </a:pPr>
                      <a:r>
                        <a:rPr lang="en-US" sz="1200">
                          <a:solidFill>
                            <a:schemeClr val="tx1"/>
                          </a:solidFill>
                          <a:effectLst/>
                          <a:latin typeface="Aptos"/>
                        </a:rPr>
                        <a:t>Software based hazard detection via custom compiler </a:t>
                      </a:r>
                    </a:p>
                    <a:p>
                      <a:pPr marL="171450" lvl="0" indent="-171450">
                        <a:buFont typeface="Arial"/>
                        <a:buChar char="•"/>
                      </a:pPr>
                      <a:r>
                        <a:rPr lang="en-US" sz="1200">
                          <a:solidFill>
                            <a:schemeClr val="tx1"/>
                          </a:solidFill>
                          <a:effectLst/>
                          <a:latin typeface="Aptos"/>
                        </a:rPr>
                        <a:t>Learn more about pipeline stages</a:t>
                      </a:r>
                    </a:p>
                    <a:p>
                      <a:pPr marL="171450" lvl="0" indent="-171450">
                        <a:buFont typeface="Arial"/>
                        <a:buChar char="•"/>
                      </a:pPr>
                      <a:r>
                        <a:rPr lang="en-US" sz="1200">
                          <a:solidFill>
                            <a:schemeClr val="tx1"/>
                          </a:solidFill>
                          <a:effectLst/>
                          <a:latin typeface="Aptos"/>
                        </a:rPr>
                        <a:t>Phase 2 goals would prove more difficult to meet engineering requirements </a:t>
                      </a:r>
                    </a:p>
                    <a:p>
                      <a:pPr marL="171450" lvl="0" indent="-171450">
                        <a:buFont typeface="Arial"/>
                        <a:buChar char="•"/>
                      </a:pPr>
                      <a:r>
                        <a:rPr lang="en-US" sz="1200">
                          <a:solidFill>
                            <a:schemeClr val="tx1"/>
                          </a:solidFill>
                          <a:effectLst/>
                          <a:latin typeface="Aptos"/>
                        </a:rPr>
                        <a:t>Medium complexity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0227801"/>
                  </a:ext>
                </a:extLst>
              </a:tr>
              <a:tr h="1314131">
                <a:tc>
                  <a:txBody>
                    <a:bodyPr/>
                    <a:lstStyle/>
                    <a:p>
                      <a:pPr fontAlgn="base"/>
                      <a:r>
                        <a:rPr lang="en-US" sz="1200" b="1" kern="0">
                          <a:solidFill>
                            <a:schemeClr val="tx1"/>
                          </a:solidFill>
                          <a:effectLst/>
                          <a:latin typeface="Aptos"/>
                          <a:ea typeface="Times New Roman" panose="02020603050405020304" pitchFamily="18" charset="0"/>
                          <a:cs typeface="Segoe UI"/>
                        </a:rPr>
                        <a:t>Option B </a:t>
                      </a:r>
                      <a:r>
                        <a:rPr lang="en-US" sz="1200" kern="0">
                          <a:solidFill>
                            <a:schemeClr val="tx1"/>
                          </a:solidFill>
                          <a:effectLst/>
                          <a:latin typeface="Aptos"/>
                          <a:ea typeface="Times New Roman" panose="02020603050405020304" pitchFamily="18" charset="0"/>
                          <a:cs typeface="Segoe UI"/>
                        </a:rPr>
                        <a:t>- Team designed Single Cycle implementation    </a:t>
                      </a:r>
                      <a:endParaRPr lang="en-US" sz="120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71450" indent="-171450" fontAlgn="base">
                        <a:buFont typeface="Arial"/>
                        <a:buChar char="•"/>
                      </a:pPr>
                      <a:r>
                        <a:rPr lang="en-US" sz="1200" kern="0">
                          <a:solidFill>
                            <a:schemeClr val="tx1"/>
                          </a:solidFill>
                          <a:effectLst/>
                          <a:latin typeface="Aptos"/>
                          <a:cs typeface="Segoe UI"/>
                        </a:rPr>
                        <a:t>Simplest to design and implement </a:t>
                      </a:r>
                    </a:p>
                    <a:p>
                      <a:pPr marL="171450" lvl="0" indent="-171450">
                        <a:buFont typeface="Arial"/>
                        <a:buChar char="•"/>
                      </a:pPr>
                      <a:r>
                        <a:rPr lang="en-US" sz="1200" kern="0">
                          <a:solidFill>
                            <a:schemeClr val="tx1"/>
                          </a:solidFill>
                          <a:effectLst/>
                          <a:latin typeface="Aptos"/>
                          <a:cs typeface="Segoe UI"/>
                        </a:rPr>
                        <a:t>Fast RTL development</a:t>
                      </a:r>
                    </a:p>
                    <a:p>
                      <a:pPr marL="171450" lvl="0" indent="-171450">
                        <a:buFont typeface="Arial"/>
                        <a:buChar char="•"/>
                      </a:pPr>
                      <a:r>
                        <a:rPr lang="en-US" sz="1200" kern="0">
                          <a:solidFill>
                            <a:schemeClr val="tx1"/>
                          </a:solidFill>
                          <a:effectLst/>
                          <a:latin typeface="Aptos"/>
                          <a:cs typeface="Segoe UI"/>
                        </a:rPr>
                        <a:t>Low throughput; may not reach 100MIPS goals </a:t>
                      </a:r>
                    </a:p>
                    <a:p>
                      <a:pPr marL="171450" lvl="0" indent="-171450">
                        <a:buFont typeface="Arial"/>
                        <a:buChar char="•"/>
                      </a:pPr>
                      <a:r>
                        <a:rPr lang="en-US" sz="1200" kern="0">
                          <a:solidFill>
                            <a:schemeClr val="tx1"/>
                          </a:solidFill>
                          <a:effectLst/>
                          <a:latin typeface="Aptos"/>
                          <a:cs typeface="Segoe UI"/>
                        </a:rPr>
                        <a:t>Plenty of reference material</a:t>
                      </a:r>
                    </a:p>
                    <a:p>
                      <a:pPr marL="171450" lvl="0" indent="-171450">
                        <a:buFont typeface="Arial"/>
                        <a:buChar char="•"/>
                      </a:pPr>
                      <a:r>
                        <a:rPr lang="en-US" sz="1200" kern="0">
                          <a:solidFill>
                            <a:schemeClr val="tx1"/>
                          </a:solidFill>
                          <a:effectLst/>
                          <a:latin typeface="Aptos"/>
                          <a:cs typeface="Segoe UI"/>
                        </a:rPr>
                        <a:t>Perceived increased chance of completing entire ASIC flow </a:t>
                      </a:r>
                    </a:p>
                    <a:p>
                      <a:pPr marL="171450" lvl="0" indent="-171450">
                        <a:buFont typeface="Arial"/>
                        <a:buChar char="•"/>
                      </a:pPr>
                      <a:r>
                        <a:rPr lang="en-US" sz="1200" kern="0">
                          <a:solidFill>
                            <a:schemeClr val="tx1"/>
                          </a:solidFill>
                          <a:effectLst/>
                          <a:latin typeface="Aptos"/>
                          <a:cs typeface="Segoe UI"/>
                        </a:rPr>
                        <a:t>Low complexity </a:t>
                      </a:r>
                      <a:br>
                        <a:rPr lang="en-US" sz="1200" kern="0">
                          <a:solidFill>
                            <a:srgbClr val="000000"/>
                          </a:solidFill>
                          <a:effectLst/>
                          <a:latin typeface="Aptos"/>
                          <a:cs typeface="Segoe UI"/>
                        </a:rPr>
                      </a:br>
                      <a:endParaRPr lang="en-US" sz="1200" kern="0">
                        <a:solidFill>
                          <a:srgbClr val="000000"/>
                        </a:solidFill>
                        <a:effectLst/>
                        <a:latin typeface="Aptos"/>
                        <a:cs typeface="Segoe UI"/>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4884346"/>
                  </a:ext>
                </a:extLst>
              </a:tr>
              <a:tr h="1306021">
                <a:tc>
                  <a:txBody>
                    <a:bodyPr/>
                    <a:lstStyle/>
                    <a:p>
                      <a:pPr fontAlgn="base"/>
                      <a:r>
                        <a:rPr lang="en-US" sz="1200" b="1" kern="0">
                          <a:solidFill>
                            <a:schemeClr val="tx1"/>
                          </a:solidFill>
                          <a:effectLst/>
                          <a:highlight>
                            <a:srgbClr val="FFFF00"/>
                          </a:highlight>
                          <a:latin typeface="Aptos"/>
                          <a:ea typeface="Times New Roman" panose="02020603050405020304" pitchFamily="18" charset="0"/>
                          <a:cs typeface="Segoe UI"/>
                        </a:rPr>
                        <a:t>Option C </a:t>
                      </a:r>
                      <a:r>
                        <a:rPr lang="en-US" sz="1200" kern="0">
                          <a:solidFill>
                            <a:schemeClr val="tx1"/>
                          </a:solidFill>
                          <a:effectLst/>
                          <a:highlight>
                            <a:srgbClr val="FFFF00"/>
                          </a:highlight>
                          <a:latin typeface="Aptos"/>
                          <a:ea typeface="Times New Roman" panose="02020603050405020304" pitchFamily="18" charset="0"/>
                          <a:cs typeface="Segoe UI"/>
                        </a:rPr>
                        <a:t>- 5 stage Pipeline with hardware implemented Hardware Detection Unit and Forwarding Unit.    </a:t>
                      </a:r>
                      <a:endParaRPr lang="en-US" sz="1200">
                        <a:solidFill>
                          <a:schemeClr val="tx1"/>
                        </a:solidFill>
                        <a:effectLst/>
                        <a:highlight>
                          <a:srgbClr val="FFFF00"/>
                        </a:highligh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71450" indent="-171450" fontAlgn="base">
                        <a:buFont typeface="Arial"/>
                        <a:buChar char="•"/>
                      </a:pPr>
                      <a:r>
                        <a:rPr lang="en-US" sz="1200" kern="0">
                          <a:solidFill>
                            <a:schemeClr val="tx1"/>
                          </a:solidFill>
                          <a:effectLst/>
                          <a:latin typeface="Aptos"/>
                          <a:ea typeface="Times New Roman" panose="02020603050405020304" pitchFamily="18" charset="0"/>
                          <a:cs typeface="Segoe UI"/>
                        </a:rPr>
                        <a:t>High throughput potential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Good documentation available </a:t>
                      </a: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Complex for current experience level </a:t>
                      </a: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Steeper learning curve</a:t>
                      </a:r>
                      <a:endParaRPr lang="en-US" sz="1200" kern="0">
                        <a:solidFill>
                          <a:srgbClr val="000000"/>
                        </a:solidFill>
                        <a:effectLst/>
                        <a:latin typeface="Aptos"/>
                        <a:ea typeface="Times New Roman" panose="02020603050405020304" pitchFamily="18" charset="0"/>
                        <a:cs typeface="Segoe UI"/>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Perceived decreased chance of completing entire ASIC flow </a:t>
                      </a: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High complexity </a:t>
                      </a:r>
                    </a:p>
                    <a:p>
                      <a:pPr fontAlgn="base"/>
                      <a:r>
                        <a:rPr lang="en-US" sz="1200" kern="0">
                          <a:solidFill>
                            <a:schemeClr val="tx1"/>
                          </a:solidFill>
                          <a:effectLst/>
                          <a:latin typeface="Aptos"/>
                          <a:ea typeface="Times New Roman" panose="02020603050405020304" pitchFamily="18" charset="0"/>
                          <a:cs typeface="Segoe UI"/>
                        </a:rPr>
                        <a:t>   </a:t>
                      </a:r>
                      <a:endParaRPr lang="en-US" sz="120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6849120"/>
                  </a:ext>
                </a:extLst>
              </a:tr>
              <a:tr h="932872">
                <a:tc>
                  <a:txBody>
                    <a:bodyPr/>
                    <a:lstStyle/>
                    <a:p>
                      <a:pPr fontAlgn="base"/>
                      <a:r>
                        <a:rPr lang="en-US" sz="1200" b="1" kern="0">
                          <a:solidFill>
                            <a:schemeClr val="tx1"/>
                          </a:solidFill>
                          <a:effectLst/>
                          <a:latin typeface="Aptos"/>
                          <a:ea typeface="Times New Roman" panose="02020603050405020304" pitchFamily="18" charset="0"/>
                          <a:cs typeface="Segoe UI"/>
                        </a:rPr>
                        <a:t>Option D </a:t>
                      </a:r>
                      <a:r>
                        <a:rPr lang="en-US" sz="1200" kern="0">
                          <a:solidFill>
                            <a:schemeClr val="tx1"/>
                          </a:solidFill>
                          <a:effectLst/>
                          <a:latin typeface="Aptos"/>
                          <a:ea typeface="Times New Roman" panose="02020603050405020304" pitchFamily="18" charset="0"/>
                          <a:cs typeface="Segoe UI"/>
                        </a:rPr>
                        <a:t>- Reverse engineering Ripes.me models and code. It would require turning their open-source C++ code into RTL code.    </a:t>
                      </a:r>
                      <a:endParaRPr lang="en-US" sz="120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71450" indent="-171450" fontAlgn="base">
                        <a:buFont typeface="Arial"/>
                        <a:buChar char="•"/>
                      </a:pPr>
                      <a:r>
                        <a:rPr lang="en-US" sz="1200" kern="0">
                          <a:solidFill>
                            <a:schemeClr val="tx1"/>
                          </a:solidFill>
                          <a:effectLst/>
                          <a:latin typeface="Aptos"/>
                          <a:ea typeface="Times New Roman" panose="02020603050405020304" pitchFamily="18" charset="0"/>
                          <a:cs typeface="Segoe UI"/>
                        </a:rPr>
                        <a:t>Use </a:t>
                      </a:r>
                      <a:r>
                        <a:rPr lang="en-US" sz="1200" kern="0" err="1">
                          <a:solidFill>
                            <a:schemeClr val="tx1"/>
                          </a:solidFill>
                          <a:effectLst/>
                          <a:latin typeface="Aptos"/>
                          <a:ea typeface="Times New Roman" panose="02020603050405020304" pitchFamily="18" charset="0"/>
                          <a:cs typeface="Segoe UI"/>
                        </a:rPr>
                        <a:t>Ripes</a:t>
                      </a:r>
                      <a:r>
                        <a:rPr lang="en-US" sz="1200" kern="0">
                          <a:solidFill>
                            <a:schemeClr val="tx1"/>
                          </a:solidFill>
                          <a:effectLst/>
                          <a:latin typeface="Aptos"/>
                          <a:ea typeface="Times New Roman" panose="02020603050405020304" pitchFamily="18" charset="0"/>
                          <a:cs typeface="Segoe UI"/>
                        </a:rPr>
                        <a:t> open source C++ as a base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Translate to RTL from scratch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System logic already defined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Feasible if translation is efficient </a:t>
                      </a:r>
                      <a:endParaRPr lang="en-US" sz="1200">
                        <a:solidFill>
                          <a:schemeClr val="tx1"/>
                        </a:solidFill>
                        <a:effectLst/>
                        <a:latin typeface="Aptos"/>
                      </a:endParaRPr>
                    </a:p>
                    <a:p>
                      <a:pPr marL="171450" lvl="0" indent="-171450">
                        <a:buFont typeface="Arial"/>
                        <a:buChar char="•"/>
                      </a:pPr>
                      <a:r>
                        <a:rPr lang="en-US" sz="1200" kern="0">
                          <a:solidFill>
                            <a:schemeClr val="tx1"/>
                          </a:solidFill>
                          <a:effectLst/>
                          <a:latin typeface="Aptos"/>
                          <a:ea typeface="Times New Roman" panose="02020603050405020304" pitchFamily="18" charset="0"/>
                          <a:cs typeface="Segoe UI"/>
                        </a:rPr>
                        <a:t>Medium-to-high complexity   </a:t>
                      </a:r>
                      <a:endParaRPr lang="en-US" sz="1200">
                        <a:solidFill>
                          <a:schemeClr val="tx1"/>
                        </a:solidFill>
                        <a:effectLst/>
                        <a:latin typeface="Aptos"/>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3550544"/>
                  </a:ext>
                </a:extLst>
              </a:tr>
            </a:tbl>
          </a:graphicData>
        </a:graphic>
      </p:graphicFrame>
      <p:pic>
        <p:nvPicPr>
          <p:cNvPr id="4" name="Picture 3" descr="A person with a beard and mustache wearing a striped shirt&#10;&#10;AI-generated content may be incorrect.">
            <a:extLst>
              <a:ext uri="{FF2B5EF4-FFF2-40B4-BE49-F238E27FC236}">
                <a16:creationId xmlns:a16="http://schemas.microsoft.com/office/drawing/2014/main" id="{B2978804-06B7-12F5-63CA-FE3570A43DE1}"/>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Arrow: Right 2">
            <a:extLst>
              <a:ext uri="{FF2B5EF4-FFF2-40B4-BE49-F238E27FC236}">
                <a16:creationId xmlns:a16="http://schemas.microsoft.com/office/drawing/2014/main" id="{B67243B9-A04B-CEE2-1486-1911D241E359}"/>
              </a:ext>
            </a:extLst>
          </p:cNvPr>
          <p:cNvSpPr/>
          <p:nvPr/>
        </p:nvSpPr>
        <p:spPr>
          <a:xfrm rot="-1140000">
            <a:off x="1939635" y="2244436"/>
            <a:ext cx="942109" cy="38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Calibri"/>
                <a:cs typeface="Calibri"/>
              </a:rPr>
              <a:t>Initial</a:t>
            </a:r>
          </a:p>
        </p:txBody>
      </p:sp>
      <p:sp>
        <p:nvSpPr>
          <p:cNvPr id="6" name="TextBox 5">
            <a:extLst>
              <a:ext uri="{FF2B5EF4-FFF2-40B4-BE49-F238E27FC236}">
                <a16:creationId xmlns:a16="http://schemas.microsoft.com/office/drawing/2014/main" id="{84118D27-6F80-B6BA-EA98-19A9E35E0573}"/>
              </a:ext>
            </a:extLst>
          </p:cNvPr>
          <p:cNvSpPr txBox="1"/>
          <p:nvPr/>
        </p:nvSpPr>
        <p:spPr>
          <a:xfrm>
            <a:off x="434107" y="2632363"/>
            <a:ext cx="1685636"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We initially selected option A but ended up implementing a hazard detection unit and a forwarding unit for the core; otherwise known as option C. </a:t>
            </a:r>
          </a:p>
        </p:txBody>
      </p:sp>
      <p:sp>
        <p:nvSpPr>
          <p:cNvPr id="7" name="Arrow: Right 6">
            <a:extLst>
              <a:ext uri="{FF2B5EF4-FFF2-40B4-BE49-F238E27FC236}">
                <a16:creationId xmlns:a16="http://schemas.microsoft.com/office/drawing/2014/main" id="{97E25474-54E2-F0B6-EC48-F8078B16780E}"/>
              </a:ext>
            </a:extLst>
          </p:cNvPr>
          <p:cNvSpPr/>
          <p:nvPr/>
        </p:nvSpPr>
        <p:spPr>
          <a:xfrm rot="-1140000">
            <a:off x="2066635" y="4391891"/>
            <a:ext cx="942109" cy="38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Calibri"/>
                <a:cs typeface="Calibri"/>
              </a:rPr>
              <a:t>Final</a:t>
            </a:r>
          </a:p>
        </p:txBody>
      </p:sp>
    </p:spTree>
    <p:extLst>
      <p:ext uri="{BB962C8B-B14F-4D97-AF65-F5344CB8AC3E}">
        <p14:creationId xmlns:p14="http://schemas.microsoft.com/office/powerpoint/2010/main" val="29033881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F5FB3-A85A-158F-5684-C2580A3842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C5610B-AC03-F2C4-963B-EF34C948CF83}"/>
              </a:ext>
            </a:extLst>
          </p:cNvPr>
          <p:cNvSpPr>
            <a:spLocks noGrp="1"/>
          </p:cNvSpPr>
          <p:nvPr>
            <p:ph type="title"/>
          </p:nvPr>
        </p:nvSpPr>
        <p:spPr>
          <a:xfrm>
            <a:off x="1104900" y="1110050"/>
            <a:ext cx="9982201" cy="718150"/>
          </a:xfrm>
        </p:spPr>
        <p:txBody>
          <a:bodyPr anchor="ctr">
            <a:normAutofit/>
          </a:bodyPr>
          <a:lstStyle/>
          <a:p>
            <a:r>
              <a:rPr lang="en-US">
                <a:latin typeface="Arial Black"/>
              </a:rPr>
              <a:t>Modus: DFT &amp; ATPG, Using FREEPDK15</a:t>
            </a:r>
          </a:p>
        </p:txBody>
      </p:sp>
      <p:pic>
        <p:nvPicPr>
          <p:cNvPr id="7" name="Picture 6" descr="A screenshot of a computer screen&#10;&#10;AI-generated content may be incorrect.">
            <a:extLst>
              <a:ext uri="{FF2B5EF4-FFF2-40B4-BE49-F238E27FC236}">
                <a16:creationId xmlns:a16="http://schemas.microsoft.com/office/drawing/2014/main" id="{744E884D-6D48-E7C8-5A8F-BCAA4D954F02}"/>
              </a:ext>
            </a:extLst>
          </p:cNvPr>
          <p:cNvPicPr>
            <a:picLocks noChangeAspect="1"/>
          </p:cNvPicPr>
          <p:nvPr/>
        </p:nvPicPr>
        <p:blipFill>
          <a:blip r:embed="rId2"/>
          <a:stretch>
            <a:fillRect/>
          </a:stretch>
        </p:blipFill>
        <p:spPr>
          <a:xfrm>
            <a:off x="3445923" y="1829817"/>
            <a:ext cx="5314950" cy="173355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C085F0C9-5BEF-F8A2-BE86-EA728B636222}"/>
              </a:ext>
            </a:extLst>
          </p:cNvPr>
          <p:cNvPicPr>
            <a:picLocks noChangeAspect="1"/>
          </p:cNvPicPr>
          <p:nvPr/>
        </p:nvPicPr>
        <p:blipFill>
          <a:blip r:embed="rId3"/>
          <a:stretch>
            <a:fillRect/>
          </a:stretch>
        </p:blipFill>
        <p:spPr>
          <a:xfrm>
            <a:off x="1785938" y="3564985"/>
            <a:ext cx="8620125" cy="2790825"/>
          </a:xfrm>
          <a:prstGeom prst="rect">
            <a:avLst/>
          </a:prstGeom>
        </p:spPr>
      </p:pic>
      <p:pic>
        <p:nvPicPr>
          <p:cNvPr id="9" name="Picture 8" descr="A person smiling for a selfie&#10;&#10;AI-generated content may be incorrect.">
            <a:extLst>
              <a:ext uri="{FF2B5EF4-FFF2-40B4-BE49-F238E27FC236}">
                <a16:creationId xmlns:a16="http://schemas.microsoft.com/office/drawing/2014/main" id="{FCFE08B4-3CAC-FCF1-76A9-3B43D0FD0665}"/>
              </a:ext>
            </a:extLst>
          </p:cNvPr>
          <p:cNvPicPr>
            <a:picLocks noChangeAspect="1"/>
          </p:cNvPicPr>
          <p:nvPr/>
        </p:nvPicPr>
        <p:blipFill>
          <a:blip r:embed="rId4"/>
          <a:stretch>
            <a:fillRect/>
          </a:stretch>
        </p:blipFill>
        <p:spPr>
          <a:xfrm>
            <a:off x="11160709" y="-881"/>
            <a:ext cx="1034251" cy="1015297"/>
          </a:xfrm>
          <a:prstGeom prst="rect">
            <a:avLst/>
          </a:prstGeom>
        </p:spPr>
      </p:pic>
    </p:spTree>
    <p:extLst>
      <p:ext uri="{BB962C8B-B14F-4D97-AF65-F5344CB8AC3E}">
        <p14:creationId xmlns:p14="http://schemas.microsoft.com/office/powerpoint/2010/main" val="1254399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A2C04-E298-2C8A-2DE8-4307DFF63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1663F-3118-101E-F1F1-EB1FB36EBC23}"/>
              </a:ext>
            </a:extLst>
          </p:cNvPr>
          <p:cNvSpPr>
            <a:spLocks noGrp="1"/>
          </p:cNvSpPr>
          <p:nvPr>
            <p:ph type="title"/>
          </p:nvPr>
        </p:nvSpPr>
        <p:spPr>
          <a:xfrm>
            <a:off x="1104900" y="1110050"/>
            <a:ext cx="4508204" cy="718150"/>
          </a:xfrm>
        </p:spPr>
        <p:txBody>
          <a:bodyPr/>
          <a:lstStyle/>
          <a:p>
            <a:r>
              <a:rPr lang="en-US">
                <a:latin typeface="Arial Black"/>
              </a:rPr>
              <a:t>RAPID-X System on Chip (SoC)</a:t>
            </a:r>
            <a:endParaRPr lang="en-US"/>
          </a:p>
        </p:txBody>
      </p:sp>
      <p:sp>
        <p:nvSpPr>
          <p:cNvPr id="13" name="TextBox 12">
            <a:extLst>
              <a:ext uri="{FF2B5EF4-FFF2-40B4-BE49-F238E27FC236}">
                <a16:creationId xmlns:a16="http://schemas.microsoft.com/office/drawing/2014/main" id="{CBF56D0B-78B0-0A72-05C8-95E5F4625A31}"/>
              </a:ext>
            </a:extLst>
          </p:cNvPr>
          <p:cNvSpPr txBox="1"/>
          <p:nvPr/>
        </p:nvSpPr>
        <p:spPr>
          <a:xfrm>
            <a:off x="1108361" y="2007079"/>
            <a:ext cx="4196113"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a:cs typeface="Calibri"/>
              </a:rPr>
              <a:t>Inspired by peer review.</a:t>
            </a:r>
          </a:p>
          <a:p>
            <a:pPr marL="285750" indent="-285750">
              <a:buFont typeface="Arial"/>
              <a:buChar char="•"/>
            </a:pPr>
            <a:r>
              <a:rPr lang="en-US">
                <a:latin typeface="Aptos"/>
                <a:ea typeface="Calibri"/>
                <a:cs typeface="Calibri"/>
              </a:rPr>
              <a:t>This prototype was build on the Atrix-7 FPGA board.</a:t>
            </a:r>
          </a:p>
          <a:p>
            <a:pPr marL="285750" indent="-285750">
              <a:buFont typeface="Arial"/>
              <a:buChar char="•"/>
            </a:pPr>
            <a:r>
              <a:rPr lang="en-US">
                <a:latin typeface="Aptos"/>
                <a:ea typeface="Calibri"/>
                <a:cs typeface="Calibri"/>
              </a:rPr>
              <a:t>Combines the RAPID-X core with I/O </a:t>
            </a:r>
            <a:r>
              <a:rPr lang="en-US">
                <a:ea typeface="+mn-lt"/>
                <a:cs typeface="+mn-lt"/>
              </a:rPr>
              <a:t>peripherals</a:t>
            </a:r>
            <a:r>
              <a:rPr lang="en-US">
                <a:latin typeface="Calibri"/>
                <a:ea typeface="Calibri"/>
                <a:cs typeface="Calibri"/>
              </a:rPr>
              <a:t> to communicate with the outside world.</a:t>
            </a:r>
          </a:p>
          <a:p>
            <a:pPr marL="285750" indent="-285750">
              <a:buFont typeface="Arial"/>
              <a:buChar char="•"/>
            </a:pPr>
            <a:r>
              <a:rPr lang="en-US">
                <a:latin typeface="Aptos"/>
                <a:ea typeface="Calibri"/>
                <a:cs typeface="Calibri"/>
              </a:rPr>
              <a:t>Demonstrates a functional core design.</a:t>
            </a:r>
            <a:endParaRPr lang="en-US">
              <a:latin typeface="Calibri" panose="020F0502020204030204"/>
              <a:ea typeface="Calibri"/>
              <a:cs typeface="Calibri"/>
            </a:endParaRPr>
          </a:p>
          <a:p>
            <a:pPr marL="285750" indent="-285750">
              <a:buFont typeface="Arial"/>
              <a:buChar char="•"/>
            </a:pPr>
            <a:endParaRPr lang="en-US">
              <a:latin typeface="Aptos"/>
              <a:ea typeface="Calibri"/>
              <a:cs typeface="Calibri"/>
            </a:endParaRPr>
          </a:p>
          <a:p>
            <a:pPr marL="285750" indent="-285750">
              <a:buFont typeface="Arial"/>
              <a:buChar char="•"/>
            </a:pPr>
            <a:r>
              <a:rPr lang="en-US">
                <a:latin typeface="Aptos"/>
                <a:ea typeface="Calibri"/>
                <a:cs typeface="Calibri"/>
              </a:rPr>
              <a:t>Differences:</a:t>
            </a:r>
            <a:endParaRPr lang="en-US">
              <a:latin typeface="Calibri" panose="020F0502020204030204"/>
              <a:ea typeface="Calibri"/>
              <a:cs typeface="Calibri"/>
            </a:endParaRPr>
          </a:p>
          <a:p>
            <a:pPr marL="285750" indent="-285750">
              <a:buFont typeface="Arial"/>
              <a:buChar char="•"/>
            </a:pPr>
            <a:r>
              <a:rPr lang="en-US">
                <a:latin typeface="Calibri" panose="020F0502020204030204"/>
                <a:ea typeface="Calibri"/>
                <a:cs typeface="Calibri"/>
              </a:rPr>
              <a:t>For the SoC, RAM is faster than the core therefore no cache system was included.</a:t>
            </a:r>
          </a:p>
          <a:p>
            <a:pPr marL="285750" indent="-285750">
              <a:buFont typeface="Arial"/>
              <a:buChar char="•"/>
            </a:pPr>
            <a:r>
              <a:rPr lang="en-US">
                <a:latin typeface="Calibri" panose="020F0502020204030204"/>
                <a:ea typeface="Calibri"/>
                <a:cs typeface="Calibri"/>
              </a:rPr>
              <a:t>We used memory mapped I/O to communicate with the outside world.</a:t>
            </a:r>
          </a:p>
          <a:p>
            <a:endParaRPr lang="en-US">
              <a:latin typeface="Calibri" panose="020F0502020204030204"/>
              <a:ea typeface="Calibri"/>
              <a:cs typeface="Calibri"/>
            </a:endParaRPr>
          </a:p>
        </p:txBody>
      </p:sp>
      <p:pic>
        <p:nvPicPr>
          <p:cNvPr id="5" name="Picture 4" descr="A person in a suit&#10;&#10;AI-generated content may be incorrect.">
            <a:extLst>
              <a:ext uri="{FF2B5EF4-FFF2-40B4-BE49-F238E27FC236}">
                <a16:creationId xmlns:a16="http://schemas.microsoft.com/office/drawing/2014/main" id="{8330BF7F-00E0-7F22-201B-106CF1F36882}"/>
              </a:ext>
            </a:extLst>
          </p:cNvPr>
          <p:cNvPicPr>
            <a:picLocks noChangeAspect="1"/>
          </p:cNvPicPr>
          <p:nvPr/>
        </p:nvPicPr>
        <p:blipFill>
          <a:blip r:embed="rId3"/>
          <a:stretch>
            <a:fillRect/>
          </a:stretch>
        </p:blipFill>
        <p:spPr>
          <a:xfrm>
            <a:off x="11318345" y="190500"/>
            <a:ext cx="720725" cy="730250"/>
          </a:xfrm>
          <a:prstGeom prst="rect">
            <a:avLst/>
          </a:prstGeom>
        </p:spPr>
      </p:pic>
      <p:pic>
        <p:nvPicPr>
          <p:cNvPr id="4" name="Picture 3" descr="A diagram of a computer program&#10;&#10;AI-generated content may be incorrect.">
            <a:extLst>
              <a:ext uri="{FF2B5EF4-FFF2-40B4-BE49-F238E27FC236}">
                <a16:creationId xmlns:a16="http://schemas.microsoft.com/office/drawing/2014/main" id="{FA21F376-E841-8373-65D4-23170E94A9CF}"/>
              </a:ext>
            </a:extLst>
          </p:cNvPr>
          <p:cNvPicPr>
            <a:picLocks noChangeAspect="1"/>
          </p:cNvPicPr>
          <p:nvPr/>
        </p:nvPicPr>
        <p:blipFill>
          <a:blip r:embed="rId4"/>
          <a:stretch>
            <a:fillRect/>
          </a:stretch>
        </p:blipFill>
        <p:spPr>
          <a:xfrm>
            <a:off x="6158971" y="929217"/>
            <a:ext cx="5148791" cy="5566833"/>
          </a:xfrm>
          <a:prstGeom prst="rect">
            <a:avLst/>
          </a:prstGeom>
        </p:spPr>
      </p:pic>
    </p:spTree>
    <p:extLst>
      <p:ext uri="{BB962C8B-B14F-4D97-AF65-F5344CB8AC3E}">
        <p14:creationId xmlns:p14="http://schemas.microsoft.com/office/powerpoint/2010/main" val="13287833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8C0B9-CF1A-9012-B279-DBC28E432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9149D-D0A5-EE67-F22D-366BBEB3A5E7}"/>
              </a:ext>
            </a:extLst>
          </p:cNvPr>
          <p:cNvSpPr>
            <a:spLocks noGrp="1"/>
          </p:cNvSpPr>
          <p:nvPr>
            <p:ph type="title"/>
          </p:nvPr>
        </p:nvSpPr>
        <p:spPr>
          <a:xfrm>
            <a:off x="1104900" y="1110050"/>
            <a:ext cx="9982201" cy="718150"/>
          </a:xfrm>
        </p:spPr>
        <p:txBody>
          <a:bodyPr vert="horz" lIns="0" tIns="0" rIns="0" bIns="0" rtlCol="0" anchor="ctr" anchorCtr="0">
            <a:normAutofit/>
          </a:bodyPr>
          <a:lstStyle/>
          <a:p>
            <a:r>
              <a:rPr lang="en-US" b="1" i="0" kern="1200"/>
              <a:t>Gate Level Simulation</a:t>
            </a:r>
          </a:p>
        </p:txBody>
      </p:sp>
      <p:sp>
        <p:nvSpPr>
          <p:cNvPr id="4" name="TextBox 3">
            <a:extLst>
              <a:ext uri="{FF2B5EF4-FFF2-40B4-BE49-F238E27FC236}">
                <a16:creationId xmlns:a16="http://schemas.microsoft.com/office/drawing/2014/main" id="{E304BBC5-2A63-0BAE-43FA-DB4BD385C13E}"/>
              </a:ext>
            </a:extLst>
          </p:cNvPr>
          <p:cNvSpPr txBox="1"/>
          <p:nvPr/>
        </p:nvSpPr>
        <p:spPr>
          <a:xfrm>
            <a:off x="723900" y="2137720"/>
            <a:ext cx="5276850" cy="3958280"/>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228600" indent="-228600">
              <a:spcAft>
                <a:spcPts val="1000"/>
              </a:spcAft>
              <a:buFont typeface="Arial" panose="020B0604020202020204" pitchFamily="34" charset="0"/>
              <a:buChar char="•"/>
            </a:pPr>
            <a:r>
              <a:rPr lang="en-US" b="0" i="0" kern="1200"/>
              <a:t>Gate level simulation can be performed after synthesis/routing and uses Xcelium with an added SDF file for GLS. This will be performed after proper routing optimization and the incorporation of the full SRAM &amp; Cache.</a:t>
            </a:r>
          </a:p>
        </p:txBody>
      </p:sp>
      <p:pic>
        <p:nvPicPr>
          <p:cNvPr id="10" name="Picture 9" descr="A black background with white numbers&#10;&#10;AI-generated content may be incorrect.">
            <a:extLst>
              <a:ext uri="{FF2B5EF4-FFF2-40B4-BE49-F238E27FC236}">
                <a16:creationId xmlns:a16="http://schemas.microsoft.com/office/drawing/2014/main" id="{BE5E36F8-3F0B-FE21-72A0-C9DF35584DA2}"/>
              </a:ext>
            </a:extLst>
          </p:cNvPr>
          <p:cNvPicPr>
            <a:picLocks noChangeAspect="1"/>
          </p:cNvPicPr>
          <p:nvPr/>
        </p:nvPicPr>
        <p:blipFill>
          <a:blip r:embed="rId2"/>
          <a:stretch>
            <a:fillRect/>
          </a:stretch>
        </p:blipFill>
        <p:spPr>
          <a:xfrm>
            <a:off x="6832754" y="4719405"/>
            <a:ext cx="4637288" cy="1229188"/>
          </a:xfrm>
          <a:prstGeom prst="rect">
            <a:avLst/>
          </a:prstGeom>
        </p:spPr>
      </p:pic>
      <p:pic>
        <p:nvPicPr>
          <p:cNvPr id="14" name="Picture 13" descr="A person smiling for a selfie&#10;&#10;AI-generated content may be incorrect.">
            <a:extLst>
              <a:ext uri="{FF2B5EF4-FFF2-40B4-BE49-F238E27FC236}">
                <a16:creationId xmlns:a16="http://schemas.microsoft.com/office/drawing/2014/main" id="{4744FA33-D2DD-0451-2D10-709925CA762F}"/>
              </a:ext>
            </a:extLst>
          </p:cNvPr>
          <p:cNvPicPr>
            <a:picLocks noChangeAspect="1"/>
          </p:cNvPicPr>
          <p:nvPr/>
        </p:nvPicPr>
        <p:blipFill>
          <a:blip r:embed="rId3"/>
          <a:stretch>
            <a:fillRect/>
          </a:stretch>
        </p:blipFill>
        <p:spPr>
          <a:xfrm>
            <a:off x="11160709" y="-881"/>
            <a:ext cx="1034251" cy="101529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F1205419-CAE7-CDB2-7AD6-9CDFC5669A29}"/>
              </a:ext>
            </a:extLst>
          </p:cNvPr>
          <p:cNvPicPr>
            <a:picLocks noChangeAspect="1"/>
          </p:cNvPicPr>
          <p:nvPr/>
        </p:nvPicPr>
        <p:blipFill>
          <a:blip r:embed="rId4"/>
          <a:stretch>
            <a:fillRect/>
          </a:stretch>
        </p:blipFill>
        <p:spPr>
          <a:xfrm>
            <a:off x="6829981" y="983620"/>
            <a:ext cx="4628040" cy="3403753"/>
          </a:xfrm>
          <a:prstGeom prst="rect">
            <a:avLst/>
          </a:prstGeom>
        </p:spPr>
      </p:pic>
    </p:spTree>
    <p:extLst>
      <p:ext uri="{BB962C8B-B14F-4D97-AF65-F5344CB8AC3E}">
        <p14:creationId xmlns:p14="http://schemas.microsoft.com/office/powerpoint/2010/main" val="3265805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8439-78E9-1192-23A8-04DC7F4455D3}"/>
              </a:ext>
            </a:extLst>
          </p:cNvPr>
          <p:cNvSpPr>
            <a:spLocks noGrp="1"/>
          </p:cNvSpPr>
          <p:nvPr>
            <p:ph type="title"/>
          </p:nvPr>
        </p:nvSpPr>
        <p:spPr/>
        <p:txBody>
          <a:bodyPr/>
          <a:lstStyle/>
          <a:p>
            <a:r>
              <a:rPr lang="en-US">
                <a:latin typeface="Arial Black"/>
              </a:rPr>
              <a:t>Accomplishments</a:t>
            </a:r>
            <a:endParaRPr lang="en-US"/>
          </a:p>
        </p:txBody>
      </p:sp>
      <p:sp>
        <p:nvSpPr>
          <p:cNvPr id="3" name="Content Placeholder 2">
            <a:extLst>
              <a:ext uri="{FF2B5EF4-FFF2-40B4-BE49-F238E27FC236}">
                <a16:creationId xmlns:a16="http://schemas.microsoft.com/office/drawing/2014/main" id="{176E478F-0630-31D3-31B5-86114DB2608D}"/>
              </a:ext>
            </a:extLst>
          </p:cNvPr>
          <p:cNvSpPr>
            <a:spLocks noGrp="1"/>
          </p:cNvSpPr>
          <p:nvPr>
            <p:ph idx="1"/>
          </p:nvPr>
        </p:nvSpPr>
        <p:spPr/>
        <p:txBody>
          <a:bodyPr/>
          <a:lstStyle/>
          <a:p>
            <a:pPr marL="0" indent="0">
              <a:buNone/>
            </a:pPr>
            <a:endParaRPr lang="en-US"/>
          </a:p>
        </p:txBody>
      </p:sp>
    </p:spTree>
    <p:extLst>
      <p:ext uri="{BB962C8B-B14F-4D97-AF65-F5344CB8AC3E}">
        <p14:creationId xmlns:p14="http://schemas.microsoft.com/office/powerpoint/2010/main" val="2432733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17A3-2B4A-AAD4-62EA-A9F8F512CB35}"/>
              </a:ext>
            </a:extLst>
          </p:cNvPr>
          <p:cNvSpPr>
            <a:spLocks noGrp="1"/>
          </p:cNvSpPr>
          <p:nvPr>
            <p:ph type="title"/>
          </p:nvPr>
        </p:nvSpPr>
        <p:spPr/>
        <p:txBody>
          <a:bodyPr/>
          <a:lstStyle/>
          <a:p>
            <a:r>
              <a:rPr lang="en-US">
                <a:latin typeface="Arial Black"/>
              </a:rPr>
              <a:t>Notable Challenges and Solutions </a:t>
            </a:r>
            <a:endParaRPr lang="en-US"/>
          </a:p>
        </p:txBody>
      </p:sp>
      <p:sp>
        <p:nvSpPr>
          <p:cNvPr id="3" name="Content Placeholder 2">
            <a:extLst>
              <a:ext uri="{FF2B5EF4-FFF2-40B4-BE49-F238E27FC236}">
                <a16:creationId xmlns:a16="http://schemas.microsoft.com/office/drawing/2014/main" id="{9AB494E4-699E-8D65-29A3-40E61A8240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57822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67D2-3043-62F6-A386-FD06300FB749}"/>
              </a:ext>
            </a:extLst>
          </p:cNvPr>
          <p:cNvSpPr>
            <a:spLocks noGrp="1"/>
          </p:cNvSpPr>
          <p:nvPr>
            <p:ph type="title"/>
          </p:nvPr>
        </p:nvSpPr>
        <p:spPr>
          <a:xfrm>
            <a:off x="723897" y="312662"/>
            <a:ext cx="10744207" cy="1104300"/>
          </a:xfrm>
        </p:spPr>
        <p:txBody>
          <a:bodyPr/>
          <a:lstStyle/>
          <a:p>
            <a:r>
              <a:rPr lang="en-US">
                <a:latin typeface="Arial Black"/>
              </a:rPr>
              <a:t>Team Dynamics </a:t>
            </a:r>
            <a:endParaRPr lang="en-US"/>
          </a:p>
        </p:txBody>
      </p:sp>
      <p:sp>
        <p:nvSpPr>
          <p:cNvPr id="3" name="Content Placeholder 2">
            <a:extLst>
              <a:ext uri="{FF2B5EF4-FFF2-40B4-BE49-F238E27FC236}">
                <a16:creationId xmlns:a16="http://schemas.microsoft.com/office/drawing/2014/main" id="{70533107-BD6F-30DB-91A0-176FE2FB00E0}"/>
              </a:ext>
            </a:extLst>
          </p:cNvPr>
          <p:cNvSpPr>
            <a:spLocks noGrp="1"/>
          </p:cNvSpPr>
          <p:nvPr>
            <p:ph idx="1"/>
          </p:nvPr>
        </p:nvSpPr>
        <p:spPr>
          <a:xfrm>
            <a:off x="1655234" y="1714387"/>
            <a:ext cx="6752772" cy="4599327"/>
          </a:xfrm>
        </p:spPr>
        <p:txBody>
          <a:bodyPr/>
          <a:lstStyle/>
          <a:p>
            <a:pPr>
              <a:lnSpc>
                <a:spcPct val="90000"/>
              </a:lnSpc>
              <a:spcBef>
                <a:spcPts val="1000"/>
              </a:spcBef>
              <a:spcAft>
                <a:spcPts val="0"/>
              </a:spcAft>
            </a:pPr>
            <a:r>
              <a:rPr lang="en-US" sz="1600">
                <a:solidFill>
                  <a:schemeClr val="tx1">
                    <a:alpha val="80000"/>
                  </a:schemeClr>
                </a:solidFill>
                <a:latin typeface="Aptos"/>
                <a:cs typeface="Arial"/>
              </a:rPr>
              <a:t>Design Team – Youssef &amp; Nicolas </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System Design </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Established modular requirements</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Worked on redesigns</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Initial Synthesis &amp; Physical Layout</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Full core verification</a:t>
            </a:r>
          </a:p>
          <a:p>
            <a:pPr>
              <a:lnSpc>
                <a:spcPct val="90000"/>
              </a:lnSpc>
              <a:spcBef>
                <a:spcPts val="1000"/>
              </a:spcBef>
              <a:spcAft>
                <a:spcPts val="0"/>
              </a:spcAft>
              <a:buFont typeface="Courier New,monospace" panose="020B0604020202020204" pitchFamily="34" charset="0"/>
              <a:buChar char="o"/>
            </a:pPr>
            <a:r>
              <a:rPr lang="en-US" sz="1600">
                <a:solidFill>
                  <a:schemeClr val="tx1">
                    <a:alpha val="80000"/>
                  </a:schemeClr>
                </a:solidFill>
                <a:latin typeface="Aptos"/>
                <a:cs typeface="Arial"/>
              </a:rPr>
              <a:t>Memory Team – Pablo &amp; Timothy</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Worked on establishing the cache subsystem </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Established functionality of IF &amp; MEM stages</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Testing of memory stage &amp; </a:t>
            </a:r>
            <a:r>
              <a:rPr lang="en-US" sz="1600" err="1">
                <a:solidFill>
                  <a:schemeClr val="tx1">
                    <a:alpha val="80000"/>
                  </a:schemeClr>
                </a:solidFill>
                <a:latin typeface="Aptos"/>
                <a:cs typeface="Arial"/>
              </a:rPr>
              <a:t>IFetch</a:t>
            </a:r>
            <a:r>
              <a:rPr lang="en-US" sz="1600">
                <a:solidFill>
                  <a:schemeClr val="tx1">
                    <a:alpha val="80000"/>
                  </a:schemeClr>
                </a:solidFill>
                <a:latin typeface="Aptos"/>
                <a:cs typeface="Arial"/>
              </a:rPr>
              <a:t> </a:t>
            </a:r>
          </a:p>
          <a:p>
            <a:pPr lvl="1">
              <a:lnSpc>
                <a:spcPct val="90000"/>
              </a:lnSpc>
              <a:spcAft>
                <a:spcPts val="0"/>
              </a:spcAft>
              <a:buFont typeface="Courier New,monospace" panose="020B0604020202020204" pitchFamily="34" charset="0"/>
              <a:buChar char="o"/>
            </a:pPr>
            <a:r>
              <a:rPr lang="en-US" sz="1600" err="1">
                <a:solidFill>
                  <a:schemeClr val="tx1">
                    <a:alpha val="80000"/>
                  </a:schemeClr>
                </a:solidFill>
                <a:latin typeface="Aptos"/>
                <a:cs typeface="Arial"/>
              </a:rPr>
              <a:t>OpenRAM</a:t>
            </a:r>
            <a:r>
              <a:rPr lang="en-US" sz="1600">
                <a:solidFill>
                  <a:schemeClr val="tx1">
                    <a:alpha val="80000"/>
                  </a:schemeClr>
                </a:solidFill>
                <a:latin typeface="Aptos"/>
                <a:cs typeface="Arial"/>
              </a:rPr>
              <a:t> configuration</a:t>
            </a:r>
            <a:r>
              <a:rPr lang="en-US" sz="1600">
                <a:solidFill>
                  <a:schemeClr val="tx1">
                    <a:alpha val="80000"/>
                  </a:schemeClr>
                </a:solidFill>
                <a:latin typeface="Arial"/>
                <a:cs typeface="Arial"/>
              </a:rPr>
              <a:t> </a:t>
            </a:r>
            <a:endParaRPr lang="en-US" sz="1600" b="1">
              <a:solidFill>
                <a:schemeClr val="tx1">
                  <a:alpha val="80000"/>
                </a:schemeClr>
              </a:solidFill>
              <a:latin typeface="Aptos"/>
              <a:cs typeface="Arial"/>
            </a:endParaRPr>
          </a:p>
          <a:p>
            <a:pPr>
              <a:lnSpc>
                <a:spcPct val="90000"/>
              </a:lnSpc>
              <a:spcBef>
                <a:spcPts val="1000"/>
              </a:spcBef>
              <a:spcAft>
                <a:spcPts val="0"/>
              </a:spcAft>
              <a:buFont typeface="Courier New,monospace" panose="020B0604020202020204" pitchFamily="34" charset="0"/>
              <a:buChar char="o"/>
            </a:pPr>
            <a:r>
              <a:rPr lang="en-US" sz="1600">
                <a:solidFill>
                  <a:schemeClr val="tx1">
                    <a:alpha val="80000"/>
                  </a:schemeClr>
                </a:solidFill>
                <a:latin typeface="Aptos"/>
                <a:cs typeface="Arial"/>
              </a:rPr>
              <a:t>Verification Team – Davi &amp; Evan </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Verified essential units; Execution,  Decoder, Memory FSM</a:t>
            </a:r>
          </a:p>
          <a:p>
            <a:pPr lvl="1">
              <a:lnSpc>
                <a:spcPct val="90000"/>
              </a:lnSpc>
              <a:spcAft>
                <a:spcPts val="0"/>
              </a:spcAft>
              <a:buFont typeface="Courier New,monospace" panose="020B0604020202020204" pitchFamily="34" charset="0"/>
              <a:buChar char="o"/>
            </a:pPr>
            <a:r>
              <a:rPr lang="en-US" sz="1600">
                <a:solidFill>
                  <a:schemeClr val="tx1">
                    <a:alpha val="80000"/>
                  </a:schemeClr>
                </a:solidFill>
                <a:latin typeface="Aptos"/>
                <a:cs typeface="Arial"/>
              </a:rPr>
              <a:t>Developed UVM reports for the Execute, Decoder, and Memory FSM</a:t>
            </a:r>
            <a:endParaRPr lang="en-US">
              <a:solidFill>
                <a:schemeClr val="tx1">
                  <a:alpha val="80000"/>
                </a:schemeClr>
              </a:solidFill>
              <a:latin typeface="Arial"/>
              <a:cs typeface="Arial"/>
            </a:endParaRPr>
          </a:p>
          <a:p>
            <a:pPr lvl="1">
              <a:lnSpc>
                <a:spcPct val="90000"/>
              </a:lnSpc>
              <a:spcAft>
                <a:spcPts val="0"/>
              </a:spcAft>
              <a:buFont typeface="Courier New,monospace" panose="020B0604020202020204" pitchFamily="34" charset="0"/>
              <a:buChar char="o"/>
            </a:pPr>
            <a:r>
              <a:rPr lang="en-US" err="1">
                <a:solidFill>
                  <a:schemeClr val="tx1">
                    <a:alpha val="80000"/>
                  </a:schemeClr>
                </a:solidFill>
                <a:latin typeface="Aptos"/>
                <a:cs typeface="Arial"/>
              </a:rPr>
              <a:t>OpenRAM</a:t>
            </a:r>
            <a:r>
              <a:rPr lang="en-US">
                <a:solidFill>
                  <a:schemeClr val="tx1">
                    <a:alpha val="80000"/>
                  </a:schemeClr>
                </a:solidFill>
                <a:latin typeface="Aptos"/>
                <a:cs typeface="Arial"/>
              </a:rPr>
              <a:t> configuration</a:t>
            </a:r>
            <a:r>
              <a:rPr lang="en-US">
                <a:solidFill>
                  <a:schemeClr val="tx1">
                    <a:alpha val="80000"/>
                  </a:schemeClr>
                </a:solidFill>
                <a:latin typeface="Arial"/>
                <a:cs typeface="Arial"/>
              </a:rPr>
              <a:t> </a:t>
            </a:r>
          </a:p>
        </p:txBody>
      </p:sp>
      <p:pic>
        <p:nvPicPr>
          <p:cNvPr id="5" name="Picture 4" descr="A person with a beard and mustache wearing a striped shirt&#10;&#10;AI-generated content may be incorrect.">
            <a:extLst>
              <a:ext uri="{FF2B5EF4-FFF2-40B4-BE49-F238E27FC236}">
                <a16:creationId xmlns:a16="http://schemas.microsoft.com/office/drawing/2014/main" id="{014D28B3-9E48-34F3-A35D-939502474147}"/>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89766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582B-1FA3-D570-CA4A-4A2849A799D2}"/>
              </a:ext>
            </a:extLst>
          </p:cNvPr>
          <p:cNvSpPr>
            <a:spLocks noGrp="1"/>
          </p:cNvSpPr>
          <p:nvPr>
            <p:ph type="title"/>
          </p:nvPr>
        </p:nvSpPr>
        <p:spPr>
          <a:xfrm>
            <a:off x="1104900" y="2648427"/>
            <a:ext cx="9982201" cy="718150"/>
          </a:xfrm>
        </p:spPr>
        <p:txBody>
          <a:bodyPr/>
          <a:lstStyle/>
          <a:p>
            <a:pPr algn="ctr"/>
            <a:r>
              <a:rPr lang="en-US">
                <a:latin typeface="Arial Black"/>
              </a:rPr>
              <a:t>THANK YOU FOR THE SUPPORT!!!</a:t>
            </a:r>
            <a:endParaRPr lang="en-US"/>
          </a:p>
        </p:txBody>
      </p:sp>
    </p:spTree>
    <p:extLst>
      <p:ext uri="{BB962C8B-B14F-4D97-AF65-F5344CB8AC3E}">
        <p14:creationId xmlns:p14="http://schemas.microsoft.com/office/powerpoint/2010/main" val="3580008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6723-BC6A-8264-345E-AB831ACF0E5C}"/>
              </a:ext>
            </a:extLst>
          </p:cNvPr>
          <p:cNvSpPr>
            <a:spLocks noGrp="1"/>
          </p:cNvSpPr>
          <p:nvPr>
            <p:ph type="title"/>
          </p:nvPr>
        </p:nvSpPr>
        <p:spPr/>
        <p:txBody>
          <a:bodyPr/>
          <a:lstStyle/>
          <a:p>
            <a:r>
              <a:rPr lang="en-US">
                <a:latin typeface="Arial Black"/>
              </a:rPr>
              <a:t>Hardware Comparison Memory Implementation </a:t>
            </a:r>
            <a:endParaRPr lang="en-US"/>
          </a:p>
        </p:txBody>
      </p:sp>
      <p:graphicFrame>
        <p:nvGraphicFramePr>
          <p:cNvPr id="5" name="Content Placeholder 4">
            <a:extLst>
              <a:ext uri="{FF2B5EF4-FFF2-40B4-BE49-F238E27FC236}">
                <a16:creationId xmlns:a16="http://schemas.microsoft.com/office/drawing/2014/main" id="{78CB5299-E8EF-BDCF-62B7-22902418847C}"/>
              </a:ext>
            </a:extLst>
          </p:cNvPr>
          <p:cNvGraphicFramePr>
            <a:graphicFrameLocks noGrp="1"/>
          </p:cNvGraphicFramePr>
          <p:nvPr>
            <p:ph idx="1"/>
            <p:extLst>
              <p:ext uri="{D42A27DB-BD31-4B8C-83A1-F6EECF244321}">
                <p14:modId xmlns:p14="http://schemas.microsoft.com/office/powerpoint/2010/main" val="584095945"/>
              </p:ext>
            </p:extLst>
          </p:nvPr>
        </p:nvGraphicFramePr>
        <p:xfrm>
          <a:off x="3784333" y="2139251"/>
          <a:ext cx="7837452" cy="3833069"/>
        </p:xfrm>
        <a:graphic>
          <a:graphicData uri="http://schemas.openxmlformats.org/drawingml/2006/table">
            <a:tbl>
              <a:tblPr firstRow="1" firstCol="1" bandRow="1">
                <a:tableStyleId>{5C22544A-7EE6-4342-B048-85BDC9FD1C3A}</a:tableStyleId>
              </a:tblPr>
              <a:tblGrid>
                <a:gridCol w="1958909">
                  <a:extLst>
                    <a:ext uri="{9D8B030D-6E8A-4147-A177-3AD203B41FA5}">
                      <a16:colId xmlns:a16="http://schemas.microsoft.com/office/drawing/2014/main" val="3093872475"/>
                    </a:ext>
                  </a:extLst>
                </a:gridCol>
                <a:gridCol w="1958909">
                  <a:extLst>
                    <a:ext uri="{9D8B030D-6E8A-4147-A177-3AD203B41FA5}">
                      <a16:colId xmlns:a16="http://schemas.microsoft.com/office/drawing/2014/main" val="1435311831"/>
                    </a:ext>
                  </a:extLst>
                </a:gridCol>
                <a:gridCol w="1959817">
                  <a:extLst>
                    <a:ext uri="{9D8B030D-6E8A-4147-A177-3AD203B41FA5}">
                      <a16:colId xmlns:a16="http://schemas.microsoft.com/office/drawing/2014/main" val="2800071715"/>
                    </a:ext>
                  </a:extLst>
                </a:gridCol>
                <a:gridCol w="1959817">
                  <a:extLst>
                    <a:ext uri="{9D8B030D-6E8A-4147-A177-3AD203B41FA5}">
                      <a16:colId xmlns:a16="http://schemas.microsoft.com/office/drawing/2014/main" val="1155636978"/>
                    </a:ext>
                  </a:extLst>
                </a:gridCol>
              </a:tblGrid>
              <a:tr h="298438">
                <a:tc>
                  <a:txBody>
                    <a:bodyPr/>
                    <a:lstStyle/>
                    <a:p>
                      <a:r>
                        <a:rPr lang="en-US" sz="1200" b="1">
                          <a:solidFill>
                            <a:schemeClr val="tx1"/>
                          </a:solidFill>
                          <a:effectLst/>
                          <a:latin typeface="Aptos"/>
                        </a:rPr>
                        <a:t>Category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a:solidFill>
                            <a:schemeClr val="tx1"/>
                          </a:solidFill>
                          <a:effectLst/>
                          <a:latin typeface="Aptos"/>
                        </a:rPr>
                        <a:t>Von Neumann</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a:solidFill>
                            <a:schemeClr val="tx1"/>
                          </a:solidFill>
                          <a:effectLst/>
                          <a:highlight>
                            <a:srgbClr val="FFFF00"/>
                          </a:highlight>
                          <a:latin typeface="Aptos"/>
                        </a:rPr>
                        <a:t>Harvard</a:t>
                      </a:r>
                      <a:endParaRPr lang="en-US" sz="1200">
                        <a:solidFill>
                          <a:schemeClr val="tx1"/>
                        </a:solidFill>
                        <a:effectLst/>
                        <a:highlight>
                          <a:srgbClr val="FFFF00"/>
                        </a:highligh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b="1">
                          <a:solidFill>
                            <a:schemeClr val="tx1"/>
                          </a:solidFill>
                          <a:effectLst/>
                          <a:latin typeface="Aptos"/>
                        </a:rPr>
                        <a:t>Modified Harvard</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0831259"/>
                  </a:ext>
                </a:extLst>
              </a:tr>
              <a:tr h="1175105">
                <a:tc>
                  <a:txBody>
                    <a:bodyPr/>
                    <a:lstStyle/>
                    <a:p>
                      <a:r>
                        <a:rPr lang="en-US" sz="1200" b="1">
                          <a:solidFill>
                            <a:schemeClr val="tx1"/>
                          </a:solidFill>
                          <a:effectLst/>
                          <a:latin typeface="Aptos"/>
                        </a:rPr>
                        <a:t>Memory Structure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Single memory space which shares data and instructions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Separate memory</a:t>
                      </a:r>
                    </a:p>
                    <a:p>
                      <a:r>
                        <a:rPr lang="en-US" sz="1200">
                          <a:solidFill>
                            <a:schemeClr val="tx1"/>
                          </a:solidFill>
                          <a:effectLst/>
                          <a:latin typeface="Aptos"/>
                        </a:rPr>
                        <a:t>space for data</a:t>
                      </a:r>
                    </a:p>
                    <a:p>
                      <a:r>
                        <a:rPr lang="en-US" sz="1200">
                          <a:solidFill>
                            <a:schemeClr val="tx1"/>
                          </a:solidFill>
                          <a:effectLst/>
                          <a:latin typeface="Aptos"/>
                        </a:rPr>
                        <a:t>and instructions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Separate Data and Instruction</a:t>
                      </a:r>
                    </a:p>
                    <a:p>
                      <a:r>
                        <a:rPr lang="en-US" sz="1200">
                          <a:solidFill>
                            <a:schemeClr val="tx1"/>
                          </a:solidFill>
                          <a:effectLst/>
                          <a:latin typeface="Aptos"/>
                        </a:rPr>
                        <a:t>Cache with a</a:t>
                      </a:r>
                    </a:p>
                    <a:p>
                      <a:r>
                        <a:rPr lang="en-US" sz="1200">
                          <a:solidFill>
                            <a:schemeClr val="tx1"/>
                          </a:solidFill>
                          <a:effectLst/>
                          <a:latin typeface="Aptos"/>
                        </a:rPr>
                        <a:t>unified main</a:t>
                      </a:r>
                    </a:p>
                    <a:p>
                      <a:r>
                        <a:rPr lang="en-US" sz="1200">
                          <a:solidFill>
                            <a:schemeClr val="tx1"/>
                          </a:solidFill>
                          <a:effectLst/>
                          <a:latin typeface="Aptos"/>
                        </a:rPr>
                        <a:t>memory space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3671642"/>
                  </a:ext>
                </a:extLst>
              </a:tr>
              <a:tr h="298438">
                <a:tc>
                  <a:txBody>
                    <a:bodyPr/>
                    <a:lstStyle/>
                    <a:p>
                      <a:r>
                        <a:rPr lang="en-US" sz="1200" b="1">
                          <a:solidFill>
                            <a:schemeClr val="tx1"/>
                          </a:solidFill>
                          <a:effectLst/>
                          <a:latin typeface="Aptos"/>
                        </a:rPr>
                        <a:t>Bus Structure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Single Bus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Dual bus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Dual Bus &amp; Shared Bus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5286983"/>
                  </a:ext>
                </a:extLst>
              </a:tr>
              <a:tr h="587550">
                <a:tc>
                  <a:txBody>
                    <a:bodyPr/>
                    <a:lstStyle/>
                    <a:p>
                      <a:r>
                        <a:rPr lang="en-US" sz="1200" b="1">
                          <a:solidFill>
                            <a:schemeClr val="tx1"/>
                          </a:solidFill>
                          <a:effectLst/>
                          <a:latin typeface="Aptos"/>
                        </a:rPr>
                        <a:t>Simplicity</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Simpler hardware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Simpler</a:t>
                      </a:r>
                    </a:p>
                    <a:p>
                      <a:r>
                        <a:rPr lang="en-US" sz="1200">
                          <a:solidFill>
                            <a:schemeClr val="tx1"/>
                          </a:solidFill>
                          <a:effectLst/>
                          <a:latin typeface="Aptos"/>
                        </a:rPr>
                        <a:t>programming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Middle ground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7800615"/>
                  </a:ext>
                </a:extLst>
              </a:tr>
              <a:tr h="587550">
                <a:tc>
                  <a:txBody>
                    <a:bodyPr/>
                    <a:lstStyle/>
                    <a:p>
                      <a:r>
                        <a:rPr lang="en-US" sz="1200" b="1">
                          <a:solidFill>
                            <a:schemeClr val="tx1"/>
                          </a:solidFill>
                          <a:effectLst/>
                          <a:latin typeface="Aptos"/>
                        </a:rPr>
                        <a:t>Cost</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Simpler leads to a</a:t>
                      </a:r>
                    </a:p>
                    <a:p>
                      <a:r>
                        <a:rPr lang="en-US" sz="1200">
                          <a:solidFill>
                            <a:schemeClr val="tx1"/>
                          </a:solidFill>
                          <a:effectLst/>
                          <a:latin typeface="Aptos"/>
                        </a:rPr>
                        <a:t>lower cost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Additional hardware leads to higher cost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Middle ground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1290283"/>
                  </a:ext>
                </a:extLst>
              </a:tr>
              <a:tr h="885988">
                <a:tc>
                  <a:txBody>
                    <a:bodyPr/>
                    <a:lstStyle/>
                    <a:p>
                      <a:r>
                        <a:rPr lang="en-US" sz="1200" b="1">
                          <a:solidFill>
                            <a:schemeClr val="tx1"/>
                          </a:solidFill>
                          <a:effectLst/>
                          <a:latin typeface="Aptos"/>
                        </a:rPr>
                        <a:t>Performance</a:t>
                      </a:r>
                      <a:endParaRPr lang="en-US" sz="1200">
                        <a:solidFill>
                          <a:schemeClr val="tx1"/>
                        </a:solidFill>
                        <a:effectLst/>
                        <a:latin typeface="Apto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Possible memory</a:t>
                      </a:r>
                    </a:p>
                    <a:p>
                      <a:r>
                        <a:rPr lang="en-US" sz="1200">
                          <a:solidFill>
                            <a:schemeClr val="tx1"/>
                          </a:solidFill>
                          <a:effectLst/>
                          <a:latin typeface="Aptos"/>
                        </a:rPr>
                        <a:t>bottleneck leads to</a:t>
                      </a:r>
                    </a:p>
                    <a:p>
                      <a:r>
                        <a:rPr lang="en-US" sz="1200">
                          <a:solidFill>
                            <a:schemeClr val="tx1"/>
                          </a:solidFill>
                          <a:effectLst/>
                          <a:latin typeface="Aptos"/>
                        </a:rPr>
                        <a:t>less performance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Higher memory bandwidth leads to better pipeline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200">
                          <a:solidFill>
                            <a:schemeClr val="tx1"/>
                          </a:solidFill>
                          <a:effectLst/>
                          <a:latin typeface="Aptos"/>
                        </a:rPr>
                        <a:t>Almost achieves</a:t>
                      </a:r>
                    </a:p>
                    <a:p>
                      <a:r>
                        <a:rPr lang="en-US" sz="1200">
                          <a:solidFill>
                            <a:schemeClr val="tx1"/>
                          </a:solidFill>
                          <a:effectLst/>
                          <a:latin typeface="Aptos"/>
                        </a:rPr>
                        <a:t>the same performance as standard Harvard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012427"/>
                  </a:ext>
                </a:extLst>
              </a:tr>
            </a:tbl>
          </a:graphicData>
        </a:graphic>
      </p:graphicFrame>
      <p:pic>
        <p:nvPicPr>
          <p:cNvPr id="4" name="Picture 3" descr="A person with a beard and mustache wearing a striped shirt&#10;&#10;AI-generated content may be incorrect.">
            <a:extLst>
              <a:ext uri="{FF2B5EF4-FFF2-40B4-BE49-F238E27FC236}">
                <a16:creationId xmlns:a16="http://schemas.microsoft.com/office/drawing/2014/main" id="{2046111A-F62D-BBFE-A21A-2E51C1C98C3F}"/>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77BA3CAB-0B8C-635D-4B62-C3592397E039}"/>
              </a:ext>
            </a:extLst>
          </p:cNvPr>
          <p:cNvSpPr txBox="1"/>
          <p:nvPr/>
        </p:nvSpPr>
        <p:spPr>
          <a:xfrm>
            <a:off x="817417" y="2606964"/>
            <a:ext cx="2235200"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The team implemented a Harvard architecture based memory subsystem as it was presumed to be the simplest to design while also allowing us to hit our engineering requirements performance wise. </a:t>
            </a:r>
          </a:p>
        </p:txBody>
      </p:sp>
    </p:spTree>
    <p:extLst>
      <p:ext uri="{BB962C8B-B14F-4D97-AF65-F5344CB8AC3E}">
        <p14:creationId xmlns:p14="http://schemas.microsoft.com/office/powerpoint/2010/main" val="26349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723900" y="1102994"/>
            <a:ext cx="9982201" cy="718150"/>
          </a:xfrm>
        </p:spPr>
        <p:txBody>
          <a:bodyPr anchor="ctr">
            <a:normAutofit/>
          </a:bodyPr>
          <a:lstStyle/>
          <a:p>
            <a:r>
              <a:rPr lang="en-US">
                <a:latin typeface="Arial Black"/>
              </a:rPr>
              <a:t>Summary of Design Requirements</a:t>
            </a:r>
          </a:p>
        </p:txBody>
      </p:sp>
      <p:sp>
        <p:nvSpPr>
          <p:cNvPr id="3" name="Content Placeholder 2">
            <a:extLst>
              <a:ext uri="{FF2B5EF4-FFF2-40B4-BE49-F238E27FC236}">
                <a16:creationId xmlns:a16="http://schemas.microsoft.com/office/drawing/2014/main" id="{6500551A-1F49-694A-AEDC-95D6EA386A3B}"/>
              </a:ext>
            </a:extLst>
          </p:cNvPr>
          <p:cNvSpPr>
            <a:spLocks noGrp="1"/>
          </p:cNvSpPr>
          <p:nvPr>
            <p:ph idx="1"/>
          </p:nvPr>
        </p:nvSpPr>
        <p:spPr>
          <a:xfrm>
            <a:off x="723900" y="2137720"/>
            <a:ext cx="5374542" cy="3606588"/>
          </a:xfrm>
        </p:spPr>
        <p:txBody>
          <a:bodyPr anchor="t">
            <a:normAutofit/>
          </a:bodyPr>
          <a:lstStyle/>
          <a:p>
            <a:pPr>
              <a:spcBef>
                <a:spcPts val="1000"/>
              </a:spcBef>
              <a:spcAft>
                <a:spcPts val="0"/>
              </a:spcAft>
              <a:buFont typeface="Arial"/>
              <a:buChar char="•"/>
            </a:pPr>
            <a:r>
              <a:rPr lang="en-US">
                <a:latin typeface="Aptos"/>
                <a:cs typeface="Arial"/>
              </a:rPr>
              <a:t>Target Instructions / Clock: 1 (IPC)</a:t>
            </a:r>
            <a:endParaRPr lang="en-US"/>
          </a:p>
          <a:p>
            <a:pPr>
              <a:spcBef>
                <a:spcPts val="1000"/>
              </a:spcBef>
              <a:spcAft>
                <a:spcPts val="0"/>
              </a:spcAft>
              <a:buFont typeface="Arial"/>
              <a:buChar char="•"/>
            </a:pPr>
            <a:r>
              <a:rPr lang="en-US">
                <a:latin typeface="Aptos"/>
                <a:cs typeface="Arial"/>
              </a:rPr>
              <a:t>Support the 37 RISC instructions</a:t>
            </a:r>
          </a:p>
          <a:p>
            <a:pPr>
              <a:spcBef>
                <a:spcPts val="1000"/>
              </a:spcBef>
              <a:spcAft>
                <a:spcPts val="0"/>
              </a:spcAft>
              <a:buFont typeface="Arial"/>
              <a:buChar char="•"/>
            </a:pPr>
            <a:r>
              <a:rPr lang="en-US">
                <a:latin typeface="Aptos"/>
                <a:cs typeface="Arial"/>
              </a:rPr>
              <a:t>100 MIPS - </a:t>
            </a:r>
            <a:br>
              <a:rPr lang="en-US">
                <a:latin typeface="Aptos"/>
                <a:cs typeface="Arial"/>
              </a:rPr>
            </a:br>
            <a:r>
              <a:rPr lang="en-US">
                <a:latin typeface="Aptos"/>
                <a:cs typeface="Arial"/>
              </a:rPr>
              <a:t>Million Instructions per Second</a:t>
            </a:r>
            <a:endParaRPr lang="en-US"/>
          </a:p>
          <a:p>
            <a:pPr marL="0" indent="0">
              <a:spcBef>
                <a:spcPts val="1000"/>
              </a:spcBef>
              <a:spcAft>
                <a:spcPts val="0"/>
              </a:spcAft>
              <a:buNone/>
            </a:pPr>
            <a:endParaRPr lang="en-US">
              <a:latin typeface="Aptos"/>
              <a:cs typeface="Arial"/>
            </a:endParaRPr>
          </a:p>
        </p:txBody>
      </p:sp>
      <p:pic>
        <p:nvPicPr>
          <p:cNvPr id="4" name="Picture 3" descr="File:Fivestagespipeline.png - Wikimedia Commons">
            <a:extLst>
              <a:ext uri="{FF2B5EF4-FFF2-40B4-BE49-F238E27FC236}">
                <a16:creationId xmlns:a16="http://schemas.microsoft.com/office/drawing/2014/main" id="{738F37F5-843A-FB09-68E1-2C4BA7ED33E3}"/>
              </a:ext>
            </a:extLst>
          </p:cNvPr>
          <p:cNvPicPr>
            <a:picLocks noChangeAspect="1"/>
          </p:cNvPicPr>
          <p:nvPr/>
        </p:nvPicPr>
        <p:blipFill>
          <a:blip r:embed="rId3"/>
          <a:srcRect l="517" r="103" b="178"/>
          <a:stretch/>
        </p:blipFill>
        <p:spPr>
          <a:xfrm>
            <a:off x="4537112" y="2389825"/>
            <a:ext cx="7652196" cy="2236740"/>
          </a:xfrm>
          <a:prstGeom prst="rect">
            <a:avLst/>
          </a:prstGeom>
          <a:noFill/>
        </p:spPr>
      </p:pic>
      <p:pic>
        <p:nvPicPr>
          <p:cNvPr id="8" name="Picture 7" descr="A person in a suit&#10;&#10;AI-generated content may be incorrect.">
            <a:extLst>
              <a:ext uri="{FF2B5EF4-FFF2-40B4-BE49-F238E27FC236}">
                <a16:creationId xmlns:a16="http://schemas.microsoft.com/office/drawing/2014/main" id="{41E96C65-D273-EDC5-489B-76B5D13F6E44}"/>
              </a:ext>
            </a:extLst>
          </p:cNvPr>
          <p:cNvPicPr>
            <a:picLocks noChangeAspect="1"/>
          </p:cNvPicPr>
          <p:nvPr/>
        </p:nvPicPr>
        <p:blipFill>
          <a:blip r:embed="rId4"/>
          <a:stretch>
            <a:fillRect/>
          </a:stretch>
        </p:blipFill>
        <p:spPr>
          <a:xfrm>
            <a:off x="11187275" y="220622"/>
            <a:ext cx="741892" cy="762001"/>
          </a:xfrm>
          <a:prstGeom prst="rect">
            <a:avLst/>
          </a:prstGeom>
        </p:spPr>
      </p:pic>
    </p:spTree>
    <p:extLst>
      <p:ext uri="{BB962C8B-B14F-4D97-AF65-F5344CB8AC3E}">
        <p14:creationId xmlns:p14="http://schemas.microsoft.com/office/powerpoint/2010/main" val="86989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839788" y="457200"/>
            <a:ext cx="3932237" cy="1600200"/>
          </a:xfrm>
        </p:spPr>
        <p:txBody>
          <a:bodyPr anchor="b">
            <a:normAutofit/>
          </a:bodyPr>
          <a:lstStyle/>
          <a:p>
            <a:r>
              <a:rPr lang="en-US" b="0"/>
              <a:t>RAPID Core</a:t>
            </a:r>
            <a:endParaRPr lang="en-US"/>
          </a:p>
          <a:p>
            <a:endParaRPr lang="en-US"/>
          </a:p>
        </p:txBody>
      </p:sp>
      <p:pic>
        <p:nvPicPr>
          <p:cNvPr id="8" name="Content Placeholder 7" descr="A diagram of a diagram&#10;&#10;AI-generated content may be incorrect.">
            <a:extLst>
              <a:ext uri="{FF2B5EF4-FFF2-40B4-BE49-F238E27FC236}">
                <a16:creationId xmlns:a16="http://schemas.microsoft.com/office/drawing/2014/main" id="{555A20A4-4E15-76AD-7148-D0339FA57E6C}"/>
              </a:ext>
            </a:extLst>
          </p:cNvPr>
          <p:cNvPicPr>
            <a:picLocks noGrp="1" noChangeAspect="1"/>
          </p:cNvPicPr>
          <p:nvPr>
            <p:ph idx="1"/>
          </p:nvPr>
        </p:nvPicPr>
        <p:blipFill>
          <a:blip r:embed="rId3"/>
          <a:srcRect t="3322" r="3" b="5922"/>
          <a:stretch/>
        </p:blipFill>
        <p:spPr>
          <a:xfrm>
            <a:off x="5183188" y="987425"/>
            <a:ext cx="6172200" cy="4873625"/>
          </a:xfrm>
          <a:noFill/>
        </p:spPr>
      </p:pic>
      <p:sp>
        <p:nvSpPr>
          <p:cNvPr id="17" name="Text Placeholder 3">
            <a:extLst>
              <a:ext uri="{FF2B5EF4-FFF2-40B4-BE49-F238E27FC236}">
                <a16:creationId xmlns:a16="http://schemas.microsoft.com/office/drawing/2014/main" id="{4AC44BA5-4E55-CAFF-1121-F830C679B9E1}"/>
              </a:ext>
            </a:extLst>
          </p:cNvPr>
          <p:cNvSpPr>
            <a:spLocks noGrp="1"/>
          </p:cNvSpPr>
          <p:nvPr>
            <p:ph type="body" sz="half" idx="2"/>
          </p:nvPr>
        </p:nvSpPr>
        <p:spPr>
          <a:xfrm>
            <a:off x="839788" y="2057400"/>
            <a:ext cx="3932237" cy="3811588"/>
          </a:xfrm>
        </p:spPr>
        <p:txBody>
          <a:bodyPr/>
          <a:lstStyle/>
          <a:p>
            <a:pPr marL="285750" indent="-285750">
              <a:buFont typeface="Arial"/>
              <a:buChar char="•"/>
            </a:pPr>
            <a:r>
              <a:rPr lang="en-US">
                <a:latin typeface="Arial"/>
                <a:cs typeface="Arial"/>
              </a:rPr>
              <a:t>First iteration and proof of concept.</a:t>
            </a:r>
          </a:p>
          <a:p>
            <a:pPr marL="285750" indent="-285750">
              <a:buFont typeface="Arial"/>
              <a:buChar char="•"/>
            </a:pPr>
            <a:r>
              <a:rPr lang="en-US">
                <a:latin typeface="Arial"/>
                <a:cs typeface="Arial"/>
              </a:rPr>
              <a:t>Split core operations into sperate blocks. Better division of labor.</a:t>
            </a:r>
            <a:endParaRPr lang="en-US"/>
          </a:p>
          <a:p>
            <a:pPr marL="285750" indent="-285750">
              <a:buFont typeface="Arial"/>
              <a:buChar char="•"/>
            </a:pPr>
            <a:r>
              <a:rPr lang="en-US">
                <a:latin typeface="Arial"/>
                <a:cs typeface="Arial"/>
              </a:rPr>
              <a:t>Reusable hardware allows better efficiency.</a:t>
            </a:r>
            <a:endParaRPr lang="en-US"/>
          </a:p>
          <a:p>
            <a:pPr marL="285750" indent="-285750">
              <a:buFont typeface="Arial"/>
              <a:buChar char="•"/>
            </a:pPr>
            <a:r>
              <a:rPr lang="en-US">
                <a:latin typeface="Arial"/>
                <a:cs typeface="Arial"/>
              </a:rPr>
              <a:t>Microarchitectural Limitation:</a:t>
            </a:r>
          </a:p>
          <a:p>
            <a:pPr marL="742950" lvl="1" indent="-285750">
              <a:buFont typeface="Courier New"/>
              <a:buChar char="o"/>
            </a:pPr>
            <a:r>
              <a:rPr lang="en-US">
                <a:latin typeface="Arial"/>
                <a:cs typeface="Arial"/>
              </a:rPr>
              <a:t>No hardware support hazards.</a:t>
            </a:r>
            <a:endParaRPr lang="en-US"/>
          </a:p>
          <a:p>
            <a:pPr marL="742950" lvl="1" indent="-285750">
              <a:buFont typeface="Courier New"/>
              <a:buChar char="o"/>
            </a:pPr>
            <a:r>
              <a:rPr lang="en-US">
                <a:latin typeface="Arial"/>
                <a:cs typeface="Arial"/>
              </a:rPr>
              <a:t>No environment calls/interrupts.</a:t>
            </a:r>
            <a:endParaRPr lang="en-US"/>
          </a:p>
          <a:p>
            <a:pPr marL="285750" indent="-285750">
              <a:buFont typeface="Arial"/>
              <a:buChar char="•"/>
            </a:pPr>
            <a:endParaRPr lang="en-US"/>
          </a:p>
        </p:txBody>
      </p:sp>
      <p:pic>
        <p:nvPicPr>
          <p:cNvPr id="9" name="Picture 8" descr="A person in a suit&#10;&#10;AI-generated content may be incorrect.">
            <a:extLst>
              <a:ext uri="{FF2B5EF4-FFF2-40B4-BE49-F238E27FC236}">
                <a16:creationId xmlns:a16="http://schemas.microsoft.com/office/drawing/2014/main" id="{54F14A7A-EF4C-A357-0078-DB8BA331302A}"/>
              </a:ext>
            </a:extLst>
          </p:cNvPr>
          <p:cNvPicPr>
            <a:picLocks noChangeAspect="1"/>
          </p:cNvPicPr>
          <p:nvPr/>
        </p:nvPicPr>
        <p:blipFill>
          <a:blip r:embed="rId4"/>
          <a:stretch>
            <a:fillRect/>
          </a:stretch>
        </p:blipFill>
        <p:spPr>
          <a:xfrm>
            <a:off x="11276786" y="131530"/>
            <a:ext cx="752475" cy="771525"/>
          </a:xfrm>
          <a:prstGeom prst="rect">
            <a:avLst/>
          </a:prstGeom>
        </p:spPr>
      </p:pic>
    </p:spTree>
    <p:extLst>
      <p:ext uri="{BB962C8B-B14F-4D97-AF65-F5344CB8AC3E}">
        <p14:creationId xmlns:p14="http://schemas.microsoft.com/office/powerpoint/2010/main" val="402327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1104900" y="1110050"/>
            <a:ext cx="9982201" cy="718150"/>
          </a:xfrm>
        </p:spPr>
        <p:txBody>
          <a:bodyPr anchor="ctr">
            <a:normAutofit/>
          </a:bodyPr>
          <a:lstStyle/>
          <a:p>
            <a:r>
              <a:rPr lang="en-US" b="0"/>
              <a:t>RAPID Core – Instruction Fetch &amp; Decoder</a:t>
            </a:r>
            <a:endParaRPr lang="en-US"/>
          </a:p>
          <a:p>
            <a:endParaRPr lang="en-US"/>
          </a:p>
        </p:txBody>
      </p:sp>
      <p:pic>
        <p:nvPicPr>
          <p:cNvPr id="6" name="Content Placeholder 5">
            <a:extLst>
              <a:ext uri="{FF2B5EF4-FFF2-40B4-BE49-F238E27FC236}">
                <a16:creationId xmlns:a16="http://schemas.microsoft.com/office/drawing/2014/main" id="{644A3A0B-21C1-23C3-4C15-620638D494FC}"/>
              </a:ext>
            </a:extLst>
          </p:cNvPr>
          <p:cNvPicPr>
            <a:picLocks noGrp="1" noChangeAspect="1"/>
          </p:cNvPicPr>
          <p:nvPr>
            <p:ph idx="1"/>
          </p:nvPr>
        </p:nvPicPr>
        <p:blipFill>
          <a:blip r:embed="rId3"/>
          <a:stretch>
            <a:fillRect/>
          </a:stretch>
        </p:blipFill>
        <p:spPr>
          <a:xfrm>
            <a:off x="4704078" y="1891542"/>
            <a:ext cx="7025078" cy="3242929"/>
          </a:xfrm>
          <a:noFill/>
        </p:spPr>
      </p:pic>
      <p:sp>
        <p:nvSpPr>
          <p:cNvPr id="11" name="TextBox 10">
            <a:extLst>
              <a:ext uri="{FF2B5EF4-FFF2-40B4-BE49-F238E27FC236}">
                <a16:creationId xmlns:a16="http://schemas.microsoft.com/office/drawing/2014/main" id="{6B5DB21D-385C-93F5-E787-87C62BB7FFFB}"/>
              </a:ext>
            </a:extLst>
          </p:cNvPr>
          <p:cNvSpPr txBox="1"/>
          <p:nvPr/>
        </p:nvSpPr>
        <p:spPr>
          <a:xfrm>
            <a:off x="705555" y="2053167"/>
            <a:ext cx="3732388"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panose="020F0502020204030204"/>
                <a:cs typeface="Calibri" panose="020F0502020204030204"/>
              </a:rPr>
              <a:t>Instruction Fetch:</a:t>
            </a:r>
            <a:br>
              <a:rPr lang="en-US">
                <a:ea typeface="Calibri" panose="020F0502020204030204"/>
                <a:cs typeface="Calibri" panose="020F0502020204030204"/>
              </a:rPr>
            </a:br>
            <a:r>
              <a:rPr lang="en-US">
                <a:ea typeface="Calibri" panose="020F0502020204030204"/>
                <a:cs typeface="Calibri" panose="020F0502020204030204"/>
              </a:rPr>
              <a:t>1. PC (Program Counter) register</a:t>
            </a:r>
            <a:br>
              <a:rPr lang="en-US">
                <a:ea typeface="Calibri" panose="020F0502020204030204"/>
                <a:cs typeface="Calibri" panose="020F0502020204030204"/>
              </a:rPr>
            </a:br>
            <a:r>
              <a:rPr lang="en-US">
                <a:ea typeface="Calibri" panose="020F0502020204030204"/>
                <a:cs typeface="Calibri" panose="020F0502020204030204"/>
              </a:rPr>
              <a:t>2. Branching</a:t>
            </a:r>
            <a:br>
              <a:rPr lang="en-US">
                <a:ea typeface="Calibri" panose="020F0502020204030204"/>
                <a:cs typeface="Calibri" panose="020F0502020204030204"/>
              </a:rPr>
            </a:br>
            <a:r>
              <a:rPr lang="en-US">
                <a:ea typeface="Calibri" panose="020F0502020204030204"/>
                <a:cs typeface="Calibri" panose="020F0502020204030204"/>
              </a:rPr>
              <a:t>3. Interfacing with instruction cache.</a:t>
            </a:r>
            <a:br>
              <a:rPr lang="en-US">
                <a:ea typeface="Calibri" panose="020F0502020204030204"/>
                <a:cs typeface="Calibri" panose="020F0502020204030204"/>
              </a:rPr>
            </a:br>
            <a:r>
              <a:rPr lang="en-US">
                <a:ea typeface="Calibri" panose="020F0502020204030204"/>
                <a:cs typeface="Calibri" panose="020F0502020204030204"/>
              </a:rPr>
              <a:t>4. Push </a:t>
            </a:r>
            <a:r>
              <a:rPr lang="en-US" err="1">
                <a:ea typeface="Calibri" panose="020F0502020204030204"/>
                <a:cs typeface="Calibri" panose="020F0502020204030204"/>
              </a:rPr>
              <a:t>nop's</a:t>
            </a:r>
            <a:r>
              <a:rPr lang="en-US">
                <a:ea typeface="Calibri" panose="020F0502020204030204"/>
                <a:cs typeface="Calibri" panose="020F0502020204030204"/>
              </a:rPr>
              <a:t> to avoid pipeline stalls.</a:t>
            </a:r>
            <a:endParaRPr lang="en-US"/>
          </a:p>
        </p:txBody>
      </p:sp>
      <p:sp>
        <p:nvSpPr>
          <p:cNvPr id="12" name="TextBox 11">
            <a:extLst>
              <a:ext uri="{FF2B5EF4-FFF2-40B4-BE49-F238E27FC236}">
                <a16:creationId xmlns:a16="http://schemas.microsoft.com/office/drawing/2014/main" id="{8A0C367B-2C61-BE07-F9EB-476435A82BA5}"/>
              </a:ext>
            </a:extLst>
          </p:cNvPr>
          <p:cNvSpPr txBox="1"/>
          <p:nvPr/>
        </p:nvSpPr>
        <p:spPr>
          <a:xfrm>
            <a:off x="705555" y="3619500"/>
            <a:ext cx="4000499"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panose="020F0502020204030204"/>
                <a:cs typeface="Calibri" panose="020F0502020204030204"/>
              </a:rPr>
              <a:t>Decoder:</a:t>
            </a:r>
            <a:br>
              <a:rPr lang="en-US">
                <a:ea typeface="Calibri" panose="020F0502020204030204"/>
                <a:cs typeface="Calibri" panose="020F0502020204030204"/>
              </a:rPr>
            </a:br>
            <a:r>
              <a:rPr lang="en-US">
                <a:ea typeface="Calibri" panose="020F0502020204030204"/>
                <a:cs typeface="Calibri" panose="020F0502020204030204"/>
              </a:rPr>
              <a:t>1. Populate control register (27 bits, later reduced to 25-bits).</a:t>
            </a:r>
            <a:br>
              <a:rPr lang="en-US">
                <a:ea typeface="Calibri" panose="020F0502020204030204"/>
                <a:cs typeface="Calibri" panose="020F0502020204030204"/>
              </a:rPr>
            </a:br>
            <a:r>
              <a:rPr lang="en-US">
                <a:ea typeface="Calibri" panose="020F0502020204030204"/>
                <a:cs typeface="Calibri" panose="020F0502020204030204"/>
              </a:rPr>
              <a:t>2. Parse the immediate value.</a:t>
            </a:r>
          </a:p>
        </p:txBody>
      </p:sp>
    </p:spTree>
    <p:extLst>
      <p:ext uri="{BB962C8B-B14F-4D97-AF65-F5344CB8AC3E}">
        <p14:creationId xmlns:p14="http://schemas.microsoft.com/office/powerpoint/2010/main" val="1391739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7ECDC-9F72-0B9C-2FBD-EF4AB8363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D9055-6AA5-DFBB-DD00-7E6750CB6031}"/>
              </a:ext>
            </a:extLst>
          </p:cNvPr>
          <p:cNvSpPr>
            <a:spLocks noGrp="1"/>
          </p:cNvSpPr>
          <p:nvPr>
            <p:ph type="title"/>
          </p:nvPr>
        </p:nvSpPr>
        <p:spPr>
          <a:xfrm>
            <a:off x="1104900" y="1110050"/>
            <a:ext cx="9982201" cy="718150"/>
          </a:xfrm>
        </p:spPr>
        <p:txBody>
          <a:bodyPr anchor="ctr">
            <a:normAutofit/>
          </a:bodyPr>
          <a:lstStyle/>
          <a:p>
            <a:r>
              <a:rPr lang="en-US" b="0">
                <a:latin typeface="Arial Black"/>
              </a:rPr>
              <a:t>RAPID Core – Instruction Fetch &amp; Decoder Cont.</a:t>
            </a:r>
            <a:endParaRPr lang="en-US"/>
          </a:p>
          <a:p>
            <a:endParaRPr lang="en-US"/>
          </a:p>
        </p:txBody>
      </p:sp>
      <p:pic>
        <p:nvPicPr>
          <p:cNvPr id="13" name="Picture 12" descr="Picture">
            <a:extLst>
              <a:ext uri="{FF2B5EF4-FFF2-40B4-BE49-F238E27FC236}">
                <a16:creationId xmlns:a16="http://schemas.microsoft.com/office/drawing/2014/main" id="{75A9EB25-3847-34D6-8396-3951ECE22DEC}"/>
              </a:ext>
            </a:extLst>
          </p:cNvPr>
          <p:cNvPicPr>
            <a:picLocks noChangeAspect="1"/>
          </p:cNvPicPr>
          <p:nvPr/>
        </p:nvPicPr>
        <p:blipFill>
          <a:blip r:embed="rId3"/>
          <a:stretch>
            <a:fillRect/>
          </a:stretch>
        </p:blipFill>
        <p:spPr>
          <a:xfrm>
            <a:off x="310874" y="4720334"/>
            <a:ext cx="5348112" cy="1524353"/>
          </a:xfrm>
          <a:prstGeom prst="rect">
            <a:avLst/>
          </a:prstGeom>
        </p:spPr>
      </p:pic>
      <p:pic>
        <p:nvPicPr>
          <p:cNvPr id="3" name="Content Placeholder 2" descr="A screenshot of a computer&#10;&#10;AI-generated content may be incorrect.">
            <a:extLst>
              <a:ext uri="{FF2B5EF4-FFF2-40B4-BE49-F238E27FC236}">
                <a16:creationId xmlns:a16="http://schemas.microsoft.com/office/drawing/2014/main" id="{D5397575-19FF-9F1F-9265-FD281A56A9B4}"/>
              </a:ext>
            </a:extLst>
          </p:cNvPr>
          <p:cNvPicPr>
            <a:picLocks noGrp="1" noChangeAspect="1"/>
          </p:cNvPicPr>
          <p:nvPr>
            <p:ph idx="1"/>
          </p:nvPr>
        </p:nvPicPr>
        <p:blipFill>
          <a:blip r:embed="rId4"/>
          <a:stretch>
            <a:fillRect/>
          </a:stretch>
        </p:blipFill>
        <p:spPr>
          <a:xfrm>
            <a:off x="5714588" y="2052399"/>
            <a:ext cx="6149656" cy="4190871"/>
          </a:xfrm>
        </p:spPr>
      </p:pic>
      <p:sp>
        <p:nvSpPr>
          <p:cNvPr id="6" name="TextBox 5">
            <a:extLst>
              <a:ext uri="{FF2B5EF4-FFF2-40B4-BE49-F238E27FC236}">
                <a16:creationId xmlns:a16="http://schemas.microsoft.com/office/drawing/2014/main" id="{462F184C-80EA-FAA3-9D79-9DA5C37CDF3B}"/>
              </a:ext>
            </a:extLst>
          </p:cNvPr>
          <p:cNvSpPr txBox="1"/>
          <p:nvPr/>
        </p:nvSpPr>
        <p:spPr>
          <a:xfrm>
            <a:off x="761999" y="2067277"/>
            <a:ext cx="4698999" cy="24929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Opcode is mapped to a specific family.</a:t>
            </a:r>
          </a:p>
          <a:p>
            <a:pPr marL="285750" indent="-285750">
              <a:buFont typeface="Arial"/>
              <a:buChar char="•"/>
            </a:pPr>
            <a:r>
              <a:rPr lang="en-US">
                <a:ea typeface="Calibri"/>
                <a:cs typeface="Calibri"/>
              </a:rPr>
              <a:t>Finite Control Signal (FCS) is used to select specific operations in a digital logic block.</a:t>
            </a:r>
          </a:p>
          <a:p>
            <a:pPr marL="285750" indent="-285750">
              <a:buFont typeface="Arial"/>
              <a:buChar char="•"/>
            </a:pPr>
            <a:r>
              <a:rPr lang="en-US">
                <a:ea typeface="Calibri"/>
                <a:cs typeface="Calibri"/>
              </a:rPr>
              <a:t>Inverse Operation (IOP) is used to share common hardware such as an adder which can be also used for subtraction.</a:t>
            </a: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Bit mapper shuffles and sign extends based on instruction type.</a:t>
            </a:r>
          </a:p>
        </p:txBody>
      </p:sp>
    </p:spTree>
    <p:extLst>
      <p:ext uri="{BB962C8B-B14F-4D97-AF65-F5344CB8AC3E}">
        <p14:creationId xmlns:p14="http://schemas.microsoft.com/office/powerpoint/2010/main" val="3012480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29670-01A7-7D11-4027-ED15AAD0C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C1BA4-A84A-A619-A3BF-C1DA1435816E}"/>
              </a:ext>
            </a:extLst>
          </p:cNvPr>
          <p:cNvSpPr>
            <a:spLocks noGrp="1"/>
          </p:cNvSpPr>
          <p:nvPr>
            <p:ph type="title"/>
          </p:nvPr>
        </p:nvSpPr>
        <p:spPr/>
        <p:txBody>
          <a:bodyPr/>
          <a:lstStyle/>
          <a:p>
            <a:r>
              <a:rPr lang="en-US" b="0">
                <a:solidFill>
                  <a:srgbClr val="000000"/>
                </a:solidFill>
                <a:latin typeface="Arial Black"/>
              </a:rPr>
              <a:t>RAPID Core – Memory Stage Finite State Machine (FSM)</a:t>
            </a:r>
            <a:endParaRPr lang="en-US"/>
          </a:p>
          <a:p>
            <a:endParaRPr lang="en-US"/>
          </a:p>
        </p:txBody>
      </p:sp>
      <p:pic>
        <p:nvPicPr>
          <p:cNvPr id="9" name="Content Placeholder 8" descr="A diagram of a memory read&#10;&#10;Description automatically generated">
            <a:extLst>
              <a:ext uri="{FF2B5EF4-FFF2-40B4-BE49-F238E27FC236}">
                <a16:creationId xmlns:a16="http://schemas.microsoft.com/office/drawing/2014/main" id="{0A784BF5-82BE-EB98-5B5F-26A6B9811FBD}"/>
              </a:ext>
            </a:extLst>
          </p:cNvPr>
          <p:cNvPicPr>
            <a:picLocks noGrp="1" noChangeAspect="1"/>
          </p:cNvPicPr>
          <p:nvPr>
            <p:ph idx="1"/>
          </p:nvPr>
        </p:nvPicPr>
        <p:blipFill>
          <a:blip r:embed="rId3"/>
          <a:stretch>
            <a:fillRect/>
          </a:stretch>
        </p:blipFill>
        <p:spPr>
          <a:xfrm>
            <a:off x="5763038" y="1600088"/>
            <a:ext cx="5451001" cy="4148779"/>
          </a:xfrm>
        </p:spPr>
      </p:pic>
      <p:pic>
        <p:nvPicPr>
          <p:cNvPr id="3" name="Picture 2" descr="A person in a suit&#10;&#10;AI-generated content may be incorrect.">
            <a:extLst>
              <a:ext uri="{FF2B5EF4-FFF2-40B4-BE49-F238E27FC236}">
                <a16:creationId xmlns:a16="http://schemas.microsoft.com/office/drawing/2014/main" id="{8EA471BC-80EC-8B28-09AB-9E4AA7548334}"/>
              </a:ext>
            </a:extLst>
          </p:cNvPr>
          <p:cNvPicPr>
            <a:picLocks noChangeAspect="1"/>
          </p:cNvPicPr>
          <p:nvPr/>
        </p:nvPicPr>
        <p:blipFill>
          <a:blip r:embed="rId4"/>
          <a:stretch>
            <a:fillRect/>
          </a:stretch>
        </p:blipFill>
        <p:spPr>
          <a:xfrm>
            <a:off x="11106678" y="190500"/>
            <a:ext cx="731309" cy="740834"/>
          </a:xfrm>
          <a:prstGeom prst="rect">
            <a:avLst/>
          </a:prstGeom>
        </p:spPr>
      </p:pic>
      <p:sp>
        <p:nvSpPr>
          <p:cNvPr id="4" name="TextBox 3">
            <a:extLst>
              <a:ext uri="{FF2B5EF4-FFF2-40B4-BE49-F238E27FC236}">
                <a16:creationId xmlns:a16="http://schemas.microsoft.com/office/drawing/2014/main" id="{5F09D44E-0D14-606B-EBE8-5B0BE7A12F75}"/>
              </a:ext>
            </a:extLst>
          </p:cNvPr>
          <p:cNvSpPr txBox="1"/>
          <p:nvPr/>
        </p:nvSpPr>
        <p:spPr>
          <a:xfrm>
            <a:off x="719666" y="2091267"/>
            <a:ext cx="4732866"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panose="020F0502020204030204"/>
                <a:cs typeface="Calibri" panose="020F0502020204030204"/>
              </a:rPr>
              <a:t>FSM Example:</a:t>
            </a: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Original FSM for memory stage.</a:t>
            </a: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Would stall pipeline until memory read/write was completed.</a:t>
            </a: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Would stall pipeline even without data hazards.</a:t>
            </a:r>
          </a:p>
          <a:p>
            <a:pPr marL="285750" indent="-285750">
              <a:buFont typeface="Arial"/>
              <a:buChar char="•"/>
            </a:pPr>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Could be reduced to only two states. Optimized in Rapid-x.</a:t>
            </a:r>
          </a:p>
          <a:p>
            <a:pPr marL="285750" indent="-285750">
              <a:buFont typeface="Arial"/>
              <a:buChar char="•"/>
            </a:pPr>
            <a:endParaRPr lang="en-US">
              <a:ea typeface="Calibri" panose="020F0502020204030204"/>
              <a:cs typeface="Calibri" panose="020F0502020204030204"/>
            </a:endParaRPr>
          </a:p>
        </p:txBody>
      </p:sp>
    </p:spTree>
    <p:extLst>
      <p:ext uri="{BB962C8B-B14F-4D97-AF65-F5344CB8AC3E}">
        <p14:creationId xmlns:p14="http://schemas.microsoft.com/office/powerpoint/2010/main" val="3842401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BB2AE-78D1-06DE-F19C-19CDD7C6D71C}"/>
              </a:ext>
            </a:extLst>
          </p:cNvPr>
          <p:cNvSpPr>
            <a:spLocks noGrp="1"/>
          </p:cNvSpPr>
          <p:nvPr>
            <p:ph type="title"/>
          </p:nvPr>
        </p:nvSpPr>
        <p:spPr>
          <a:xfrm>
            <a:off x="1043631" y="809898"/>
            <a:ext cx="10173010" cy="1554480"/>
          </a:xfrm>
        </p:spPr>
        <p:txBody>
          <a:bodyPr anchor="ctr">
            <a:normAutofit/>
          </a:bodyPr>
          <a:lstStyle/>
          <a:p>
            <a:r>
              <a:rPr lang="en-US" sz="4800">
                <a:latin typeface="Arial Black"/>
              </a:rPr>
              <a:t>Motivation for RAPID-X</a:t>
            </a:r>
            <a:endParaRPr lang="en-US" sz="4800"/>
          </a:p>
        </p:txBody>
      </p:sp>
      <p:graphicFrame>
        <p:nvGraphicFramePr>
          <p:cNvPr id="5" name="Content Placeholder 2">
            <a:extLst>
              <a:ext uri="{FF2B5EF4-FFF2-40B4-BE49-F238E27FC236}">
                <a16:creationId xmlns:a16="http://schemas.microsoft.com/office/drawing/2014/main" id="{D5A5EDA5-8EB8-E1BE-940C-A7B33C5AD579}"/>
              </a:ext>
            </a:extLst>
          </p:cNvPr>
          <p:cNvGraphicFramePr>
            <a:graphicFrameLocks noGrp="1"/>
          </p:cNvGraphicFramePr>
          <p:nvPr>
            <p:ph idx="1"/>
            <p:extLst>
              <p:ext uri="{D42A27DB-BD31-4B8C-83A1-F6EECF244321}">
                <p14:modId xmlns:p14="http://schemas.microsoft.com/office/powerpoint/2010/main" val="1516747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descr="A person in a suit&#10;&#10;AI-generated content may be incorrect.">
            <a:extLst>
              <a:ext uri="{FF2B5EF4-FFF2-40B4-BE49-F238E27FC236}">
                <a16:creationId xmlns:a16="http://schemas.microsoft.com/office/drawing/2014/main" id="{E152DFBD-FCEE-B801-1B17-7145FB792F6B}"/>
              </a:ext>
            </a:extLst>
          </p:cNvPr>
          <p:cNvPicPr>
            <a:picLocks noChangeAspect="1"/>
          </p:cNvPicPr>
          <p:nvPr/>
        </p:nvPicPr>
        <p:blipFill>
          <a:blip r:embed="rId8"/>
          <a:stretch>
            <a:fillRect/>
          </a:stretch>
        </p:blipFill>
        <p:spPr>
          <a:xfrm>
            <a:off x="11064344" y="254000"/>
            <a:ext cx="879476" cy="889001"/>
          </a:xfrm>
          <a:prstGeom prst="rect">
            <a:avLst/>
          </a:prstGeom>
        </p:spPr>
      </p:pic>
    </p:spTree>
    <p:extLst>
      <p:ext uri="{BB962C8B-B14F-4D97-AF65-F5344CB8AC3E}">
        <p14:creationId xmlns:p14="http://schemas.microsoft.com/office/powerpoint/2010/main" val="4278164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64B3-3CBE-F640-94A7-65A0B9010AA2}"/>
              </a:ext>
            </a:extLst>
          </p:cNvPr>
          <p:cNvSpPr>
            <a:spLocks noGrp="1"/>
          </p:cNvSpPr>
          <p:nvPr>
            <p:ph type="title"/>
          </p:nvPr>
        </p:nvSpPr>
        <p:spPr>
          <a:xfrm>
            <a:off x="723897" y="723900"/>
            <a:ext cx="10744207" cy="1104300"/>
          </a:xfrm>
        </p:spPr>
        <p:txBody>
          <a:bodyPr anchor="b">
            <a:normAutofit/>
          </a:bodyPr>
          <a:lstStyle/>
          <a:p>
            <a:r>
              <a:rPr lang="en-US" b="0"/>
              <a:t>RAPID-X Core</a:t>
            </a:r>
            <a:endParaRPr lang="en-US"/>
          </a:p>
          <a:p>
            <a:endParaRPr lang="en-US"/>
          </a:p>
        </p:txBody>
      </p:sp>
      <p:sp>
        <p:nvSpPr>
          <p:cNvPr id="8" name="Content Placeholder 7">
            <a:extLst>
              <a:ext uri="{FF2B5EF4-FFF2-40B4-BE49-F238E27FC236}">
                <a16:creationId xmlns:a16="http://schemas.microsoft.com/office/drawing/2014/main" id="{5DA67E8A-8680-0A46-8C22-832D9A2B0E22}"/>
              </a:ext>
            </a:extLst>
          </p:cNvPr>
          <p:cNvSpPr>
            <a:spLocks noGrp="1"/>
          </p:cNvSpPr>
          <p:nvPr>
            <p:ph idx="1"/>
          </p:nvPr>
        </p:nvSpPr>
        <p:spPr>
          <a:xfrm>
            <a:off x="723900" y="2137720"/>
            <a:ext cx="3928534" cy="3958280"/>
          </a:xfrm>
        </p:spPr>
        <p:txBody>
          <a:bodyPr/>
          <a:lstStyle/>
          <a:p>
            <a:r>
              <a:rPr lang="en-US">
                <a:solidFill>
                  <a:srgbClr val="000000"/>
                </a:solidFill>
                <a:latin typeface="Arial"/>
                <a:cs typeface="Arial"/>
              </a:rPr>
              <a:t>Merged WB &amp; Mem stage.</a:t>
            </a:r>
            <a:endParaRPr lang="en-US">
              <a:solidFill>
                <a:srgbClr val="000000"/>
              </a:solidFill>
            </a:endParaRPr>
          </a:p>
          <a:p>
            <a:r>
              <a:rPr lang="en-US">
                <a:solidFill>
                  <a:srgbClr val="000000"/>
                </a:solidFill>
                <a:latin typeface="Arial"/>
                <a:cs typeface="Arial"/>
              </a:rPr>
              <a:t>Optimized FSM to reduce overhead.</a:t>
            </a:r>
            <a:endParaRPr lang="en-US"/>
          </a:p>
          <a:p>
            <a:r>
              <a:rPr lang="en-US">
                <a:solidFill>
                  <a:srgbClr val="000000"/>
                </a:solidFill>
                <a:latin typeface="Arial"/>
                <a:cs typeface="Arial"/>
              </a:rPr>
              <a:t>Optimize combinational logic for better setup timing.</a:t>
            </a:r>
            <a:endParaRPr lang="en-US"/>
          </a:p>
          <a:p>
            <a:r>
              <a:rPr lang="en-US">
                <a:latin typeface="Arial"/>
                <a:cs typeface="Arial"/>
              </a:rPr>
              <a:t>Add registers to avoid combinational loops.</a:t>
            </a:r>
          </a:p>
          <a:p>
            <a:r>
              <a:rPr lang="en-US">
                <a:latin typeface="Arial"/>
                <a:cs typeface="Arial"/>
              </a:rPr>
              <a:t>Update data path to fix race conditions.</a:t>
            </a:r>
            <a:endParaRPr lang="en-US"/>
          </a:p>
        </p:txBody>
      </p:sp>
      <p:pic>
        <p:nvPicPr>
          <p:cNvPr id="3" name="Picture 2" descr="A person in a suit&#10;&#10;AI-generated content may be incorrect.">
            <a:extLst>
              <a:ext uri="{FF2B5EF4-FFF2-40B4-BE49-F238E27FC236}">
                <a16:creationId xmlns:a16="http://schemas.microsoft.com/office/drawing/2014/main" id="{E81E8E4A-F3A5-59CF-E743-EA73C2CD27C0}"/>
              </a:ext>
            </a:extLst>
          </p:cNvPr>
          <p:cNvPicPr>
            <a:picLocks noChangeAspect="1"/>
          </p:cNvPicPr>
          <p:nvPr/>
        </p:nvPicPr>
        <p:blipFill>
          <a:blip r:embed="rId3"/>
          <a:stretch>
            <a:fillRect/>
          </a:stretch>
        </p:blipFill>
        <p:spPr>
          <a:xfrm>
            <a:off x="11276012" y="148167"/>
            <a:ext cx="752475" cy="762000"/>
          </a:xfrm>
          <a:prstGeom prst="rect">
            <a:avLst/>
          </a:prstGeom>
        </p:spPr>
      </p:pic>
      <p:pic>
        <p:nvPicPr>
          <p:cNvPr id="4" name="Picture 3" descr="A diagram of a process&#10;&#10;AI-generated content may be incorrect.">
            <a:extLst>
              <a:ext uri="{FF2B5EF4-FFF2-40B4-BE49-F238E27FC236}">
                <a16:creationId xmlns:a16="http://schemas.microsoft.com/office/drawing/2014/main" id="{823A389A-F9AD-D999-0EAE-F5BA0CD029D6}"/>
              </a:ext>
            </a:extLst>
          </p:cNvPr>
          <p:cNvPicPr>
            <a:picLocks noChangeAspect="1"/>
          </p:cNvPicPr>
          <p:nvPr/>
        </p:nvPicPr>
        <p:blipFill>
          <a:blip r:embed="rId4"/>
          <a:stretch>
            <a:fillRect/>
          </a:stretch>
        </p:blipFill>
        <p:spPr>
          <a:xfrm>
            <a:off x="4756648" y="838200"/>
            <a:ext cx="6412503" cy="5579534"/>
          </a:xfrm>
          <a:prstGeom prst="rect">
            <a:avLst/>
          </a:prstGeom>
        </p:spPr>
      </p:pic>
    </p:spTree>
    <p:extLst>
      <p:ext uri="{BB962C8B-B14F-4D97-AF65-F5344CB8AC3E}">
        <p14:creationId xmlns:p14="http://schemas.microsoft.com/office/powerpoint/2010/main" val="249412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person wearing glasses and smiling&#10;&#10;AI-generated content may be incorrect.">
            <a:extLst>
              <a:ext uri="{FF2B5EF4-FFF2-40B4-BE49-F238E27FC236}">
                <a16:creationId xmlns:a16="http://schemas.microsoft.com/office/drawing/2014/main" id="{FA0685D4-6872-78E4-3821-F1C9C02999A8}"/>
              </a:ext>
            </a:extLst>
          </p:cNvPr>
          <p:cNvPicPr>
            <a:picLocks noChangeAspect="1"/>
          </p:cNvPicPr>
          <p:nvPr/>
        </p:nvPicPr>
        <p:blipFill>
          <a:blip r:embed="rId2"/>
          <a:stretch>
            <a:fillRect/>
          </a:stretch>
        </p:blipFill>
        <p:spPr>
          <a:xfrm>
            <a:off x="8925993" y="3503586"/>
            <a:ext cx="1473200" cy="1896137"/>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person in a suit and tie&#10;&#10;AI-generated content may be incorrect.">
            <a:extLst>
              <a:ext uri="{FF2B5EF4-FFF2-40B4-BE49-F238E27FC236}">
                <a16:creationId xmlns:a16="http://schemas.microsoft.com/office/drawing/2014/main" id="{D597A404-BA7A-C43F-BB23-AB05A19D3C70}"/>
              </a:ext>
            </a:extLst>
          </p:cNvPr>
          <p:cNvPicPr>
            <a:picLocks noChangeAspect="1"/>
          </p:cNvPicPr>
          <p:nvPr/>
        </p:nvPicPr>
        <p:blipFill>
          <a:blip r:embed="rId3"/>
          <a:stretch>
            <a:fillRect/>
          </a:stretch>
        </p:blipFill>
        <p:spPr>
          <a:xfrm>
            <a:off x="1402987" y="3505698"/>
            <a:ext cx="1799167" cy="1894417"/>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erson smiling for a selfie&#10;&#10;AI-generated content may be incorrect.">
            <a:extLst>
              <a:ext uri="{FF2B5EF4-FFF2-40B4-BE49-F238E27FC236}">
                <a16:creationId xmlns:a16="http://schemas.microsoft.com/office/drawing/2014/main" id="{C14F44BD-B1DB-8712-14ED-F5C055B5A71D}"/>
              </a:ext>
            </a:extLst>
          </p:cNvPr>
          <p:cNvPicPr>
            <a:picLocks noChangeAspect="1"/>
          </p:cNvPicPr>
          <p:nvPr/>
        </p:nvPicPr>
        <p:blipFill>
          <a:blip r:embed="rId4"/>
          <a:stretch>
            <a:fillRect/>
          </a:stretch>
        </p:blipFill>
        <p:spPr>
          <a:xfrm>
            <a:off x="5293401" y="611306"/>
            <a:ext cx="1674160" cy="1597900"/>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A person in a suit and tie&#10;&#10;AI-generated content may be incorrect.">
            <a:extLst>
              <a:ext uri="{FF2B5EF4-FFF2-40B4-BE49-F238E27FC236}">
                <a16:creationId xmlns:a16="http://schemas.microsoft.com/office/drawing/2014/main" id="{48A6A1D4-1D99-F797-49F3-1EFD77EAD83C}"/>
              </a:ext>
            </a:extLst>
          </p:cNvPr>
          <p:cNvPicPr>
            <a:picLocks noChangeAspect="1"/>
          </p:cNvPicPr>
          <p:nvPr/>
        </p:nvPicPr>
        <p:blipFill>
          <a:blip r:embed="rId5"/>
          <a:stretch>
            <a:fillRect/>
          </a:stretch>
        </p:blipFill>
        <p:spPr>
          <a:xfrm>
            <a:off x="5457667" y="3268746"/>
            <a:ext cx="1313646" cy="2135716"/>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person in a suit&#10;&#10;AI-generated content may be incorrect.">
            <a:extLst>
              <a:ext uri="{FF2B5EF4-FFF2-40B4-BE49-F238E27FC236}">
                <a16:creationId xmlns:a16="http://schemas.microsoft.com/office/drawing/2014/main" id="{8E78C9A9-74BC-B712-EF92-C0473AE20615}"/>
              </a:ext>
            </a:extLst>
          </p:cNvPr>
          <p:cNvPicPr>
            <a:picLocks noChangeAspect="1"/>
          </p:cNvPicPr>
          <p:nvPr/>
        </p:nvPicPr>
        <p:blipFill>
          <a:blip r:embed="rId6"/>
          <a:stretch>
            <a:fillRect/>
          </a:stretch>
        </p:blipFill>
        <p:spPr>
          <a:xfrm>
            <a:off x="1532996" y="606757"/>
            <a:ext cx="1583455" cy="1596341"/>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person with a beard and mustache wearing a striped shirt&#10;&#10;AI-generated content may be incorrect.">
            <a:extLst>
              <a:ext uri="{FF2B5EF4-FFF2-40B4-BE49-F238E27FC236}">
                <a16:creationId xmlns:a16="http://schemas.microsoft.com/office/drawing/2014/main" id="{8EF027AC-00B9-D449-F4A8-2F0F635C11F0}"/>
              </a:ext>
            </a:extLst>
          </p:cNvPr>
          <p:cNvPicPr>
            <a:picLocks noChangeAspect="1"/>
          </p:cNvPicPr>
          <p:nvPr/>
        </p:nvPicPr>
        <p:blipFill>
          <a:blip r:embed="rId7"/>
          <a:stretch>
            <a:fillRect/>
          </a:stretch>
        </p:blipFill>
        <p:spPr>
          <a:xfrm>
            <a:off x="8883786" y="233441"/>
            <a:ext cx="1574469" cy="1977608"/>
          </a:xfrm>
          <a:prstGeom prst="rect">
            <a:avLst/>
          </a:prstGeom>
          <a:solidFill>
            <a:srgbClr val="FFFFFF">
              <a:shade val="85000"/>
            </a:srgbClr>
          </a:solidFill>
          <a:ln w="88900" cap="sq">
            <a:solidFill>
              <a:srgbClr val="F9C42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0BBBA740-840B-1EB5-F08F-90844BC5C8B3}"/>
              </a:ext>
            </a:extLst>
          </p:cNvPr>
          <p:cNvSpPr txBox="1"/>
          <p:nvPr/>
        </p:nvSpPr>
        <p:spPr>
          <a:xfrm>
            <a:off x="1160585" y="2471615"/>
            <a:ext cx="232507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latin typeface="Aptos"/>
                <a:ea typeface="Calibri"/>
                <a:cs typeface="Calibri"/>
              </a:rPr>
              <a:t>Youssef Samwel </a:t>
            </a:r>
            <a:br>
              <a:rPr lang="en-US">
                <a:latin typeface="Aptos"/>
                <a:ea typeface="Calibri"/>
                <a:cs typeface="Calibri"/>
              </a:rPr>
            </a:br>
            <a:r>
              <a:rPr lang="en-US">
                <a:latin typeface="Aptos"/>
                <a:ea typeface="Calibri"/>
                <a:cs typeface="Calibri"/>
              </a:rPr>
              <a:t>Electrical Engineering</a:t>
            </a:r>
            <a:endParaRPr lang="en-US">
              <a:latin typeface="Aptos"/>
            </a:endParaRPr>
          </a:p>
        </p:txBody>
      </p:sp>
      <p:sp>
        <p:nvSpPr>
          <p:cNvPr id="16" name="TextBox 15">
            <a:extLst>
              <a:ext uri="{FF2B5EF4-FFF2-40B4-BE49-F238E27FC236}">
                <a16:creationId xmlns:a16="http://schemas.microsoft.com/office/drawing/2014/main" id="{E674E600-E40B-A5C4-B649-CFEDBA47B240}"/>
              </a:ext>
            </a:extLst>
          </p:cNvPr>
          <p:cNvSpPr txBox="1"/>
          <p:nvPr/>
        </p:nvSpPr>
        <p:spPr>
          <a:xfrm>
            <a:off x="5027246" y="2477476"/>
            <a:ext cx="213946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latin typeface="Aptos"/>
                <a:ea typeface="Calibri"/>
                <a:cs typeface="Calibri"/>
              </a:rPr>
              <a:t>Nicolas Sayed </a:t>
            </a:r>
            <a:br>
              <a:rPr lang="en-US">
                <a:latin typeface="Aptos"/>
                <a:ea typeface="Calibri"/>
                <a:cs typeface="Calibri"/>
              </a:rPr>
            </a:br>
            <a:r>
              <a:rPr lang="en-US">
                <a:latin typeface="Aptos"/>
                <a:ea typeface="Calibri"/>
                <a:cs typeface="Calibri"/>
              </a:rPr>
              <a:t>Electrical Engineering</a:t>
            </a:r>
            <a:endParaRPr lang="en-US">
              <a:latin typeface="Aptos"/>
            </a:endParaRPr>
          </a:p>
        </p:txBody>
      </p:sp>
      <p:sp>
        <p:nvSpPr>
          <p:cNvPr id="17" name="TextBox 16">
            <a:extLst>
              <a:ext uri="{FF2B5EF4-FFF2-40B4-BE49-F238E27FC236}">
                <a16:creationId xmlns:a16="http://schemas.microsoft.com/office/drawing/2014/main" id="{ACC27599-047E-11F4-E6B6-A76832FE4F69}"/>
              </a:ext>
            </a:extLst>
          </p:cNvPr>
          <p:cNvSpPr txBox="1"/>
          <p:nvPr/>
        </p:nvSpPr>
        <p:spPr>
          <a:xfrm>
            <a:off x="8514861" y="2477476"/>
            <a:ext cx="232507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latin typeface="Aptos"/>
                <a:ea typeface="Calibri"/>
                <a:cs typeface="Calibri"/>
              </a:rPr>
              <a:t>Timothy Ogg</a:t>
            </a:r>
            <a:br>
              <a:rPr lang="en-US">
                <a:latin typeface="Aptos"/>
                <a:ea typeface="Calibri"/>
                <a:cs typeface="Calibri"/>
              </a:rPr>
            </a:br>
            <a:r>
              <a:rPr lang="en-US">
                <a:latin typeface="Aptos"/>
                <a:ea typeface="Calibri"/>
                <a:cs typeface="Calibri"/>
              </a:rPr>
              <a:t>Computer Engineering </a:t>
            </a:r>
            <a:endParaRPr lang="en-US">
              <a:latin typeface="Aptos"/>
            </a:endParaRPr>
          </a:p>
        </p:txBody>
      </p:sp>
      <p:sp>
        <p:nvSpPr>
          <p:cNvPr id="18" name="TextBox 17">
            <a:extLst>
              <a:ext uri="{FF2B5EF4-FFF2-40B4-BE49-F238E27FC236}">
                <a16:creationId xmlns:a16="http://schemas.microsoft.com/office/drawing/2014/main" id="{64884B79-3EA3-F6C1-B442-C843109FC3E2}"/>
              </a:ext>
            </a:extLst>
          </p:cNvPr>
          <p:cNvSpPr txBox="1"/>
          <p:nvPr/>
        </p:nvSpPr>
        <p:spPr>
          <a:xfrm>
            <a:off x="1182076" y="5640753"/>
            <a:ext cx="228990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ea typeface="Calibri"/>
                <a:cs typeface="Calibri"/>
              </a:rPr>
              <a:t>Pablo Rodriguez</a:t>
            </a:r>
            <a:br>
              <a:rPr lang="en-US">
                <a:ea typeface="Calibri"/>
                <a:cs typeface="Calibri"/>
              </a:rPr>
            </a:br>
            <a:r>
              <a:rPr lang="en-US">
                <a:ea typeface="Calibri"/>
                <a:cs typeface="Calibri"/>
              </a:rPr>
              <a:t>Computer Engineering </a:t>
            </a:r>
          </a:p>
        </p:txBody>
      </p:sp>
      <p:sp>
        <p:nvSpPr>
          <p:cNvPr id="19" name="TextBox 18">
            <a:extLst>
              <a:ext uri="{FF2B5EF4-FFF2-40B4-BE49-F238E27FC236}">
                <a16:creationId xmlns:a16="http://schemas.microsoft.com/office/drawing/2014/main" id="{AF242C21-9050-DEDB-EED9-F16F397DBFC4}"/>
              </a:ext>
            </a:extLst>
          </p:cNvPr>
          <p:cNvSpPr txBox="1"/>
          <p:nvPr/>
        </p:nvSpPr>
        <p:spPr>
          <a:xfrm>
            <a:off x="5019431" y="5642708"/>
            <a:ext cx="221956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ea typeface="Calibri"/>
                <a:cs typeface="Calibri"/>
              </a:rPr>
              <a:t>Davi Dantas </a:t>
            </a:r>
            <a:br>
              <a:rPr lang="en-US">
                <a:ea typeface="Calibri"/>
                <a:cs typeface="Calibri"/>
              </a:rPr>
            </a:br>
            <a:r>
              <a:rPr lang="en-US">
                <a:ea typeface="Calibri"/>
                <a:cs typeface="Calibri"/>
              </a:rPr>
              <a:t>Electrical Engineering </a:t>
            </a:r>
          </a:p>
        </p:txBody>
      </p:sp>
      <p:sp>
        <p:nvSpPr>
          <p:cNvPr id="20" name="TextBox 19">
            <a:extLst>
              <a:ext uri="{FF2B5EF4-FFF2-40B4-BE49-F238E27FC236}">
                <a16:creationId xmlns:a16="http://schemas.microsoft.com/office/drawing/2014/main" id="{D83E4441-64A8-0C63-E4CF-28876EDEAF63}"/>
              </a:ext>
            </a:extLst>
          </p:cNvPr>
          <p:cNvSpPr txBox="1"/>
          <p:nvPr/>
        </p:nvSpPr>
        <p:spPr>
          <a:xfrm>
            <a:off x="8565661" y="5640753"/>
            <a:ext cx="221566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ea typeface="Calibri"/>
                <a:cs typeface="Calibri"/>
              </a:rPr>
              <a:t>Evan Kasky </a:t>
            </a:r>
            <a:br>
              <a:rPr lang="en-US">
                <a:ea typeface="Calibri"/>
                <a:cs typeface="Calibri"/>
              </a:rPr>
            </a:br>
            <a:r>
              <a:rPr lang="en-US">
                <a:ea typeface="Calibri"/>
                <a:cs typeface="Calibri"/>
              </a:rPr>
              <a:t>Computer Engineering</a:t>
            </a:r>
            <a:endParaRPr lang="en-US"/>
          </a:p>
        </p:txBody>
      </p:sp>
    </p:spTree>
    <p:extLst>
      <p:ext uri="{BB962C8B-B14F-4D97-AF65-F5344CB8AC3E}">
        <p14:creationId xmlns:p14="http://schemas.microsoft.com/office/powerpoint/2010/main" val="2780434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90FA-0368-4022-8B26-74719E8D77C0}"/>
              </a:ext>
            </a:extLst>
          </p:cNvPr>
          <p:cNvSpPr>
            <a:spLocks noGrp="1"/>
          </p:cNvSpPr>
          <p:nvPr>
            <p:ph type="title"/>
          </p:nvPr>
        </p:nvSpPr>
        <p:spPr>
          <a:xfrm>
            <a:off x="1104900" y="1110050"/>
            <a:ext cx="9982201" cy="718150"/>
          </a:xfrm>
        </p:spPr>
        <p:txBody>
          <a:bodyPr anchor="ctr">
            <a:normAutofit/>
          </a:bodyPr>
          <a:lstStyle/>
          <a:p>
            <a:r>
              <a:rPr lang="en-US">
                <a:latin typeface="Arial Black"/>
              </a:rPr>
              <a:t>Quick Summary of Improvements</a:t>
            </a:r>
          </a:p>
        </p:txBody>
      </p:sp>
      <p:sp>
        <p:nvSpPr>
          <p:cNvPr id="3" name="Content Placeholder 2">
            <a:extLst>
              <a:ext uri="{FF2B5EF4-FFF2-40B4-BE49-F238E27FC236}">
                <a16:creationId xmlns:a16="http://schemas.microsoft.com/office/drawing/2014/main" id="{3A8A58DF-3DFB-8D90-F2C7-E0ED65959742}"/>
              </a:ext>
            </a:extLst>
          </p:cNvPr>
          <p:cNvSpPr>
            <a:spLocks noGrp="1"/>
          </p:cNvSpPr>
          <p:nvPr>
            <p:ph idx="1"/>
          </p:nvPr>
        </p:nvSpPr>
        <p:spPr>
          <a:xfrm>
            <a:off x="723900" y="2137720"/>
            <a:ext cx="5276850" cy="3958280"/>
          </a:xfrm>
        </p:spPr>
        <p:txBody>
          <a:bodyPr anchor="t">
            <a:normAutofit/>
          </a:bodyPr>
          <a:lstStyle/>
          <a:p>
            <a:r>
              <a:rPr lang="en-US"/>
              <a:t>Reduced core clock speed requirement from ~350 MHz to ~115 MHz</a:t>
            </a:r>
          </a:p>
        </p:txBody>
      </p:sp>
      <p:pic>
        <p:nvPicPr>
          <p:cNvPr id="7" name="Picture 6" descr="A screenshot of a graph&#10;&#10;Description automatically generated">
            <a:extLst>
              <a:ext uri="{FF2B5EF4-FFF2-40B4-BE49-F238E27FC236}">
                <a16:creationId xmlns:a16="http://schemas.microsoft.com/office/drawing/2014/main" id="{C7E22EC4-2435-8131-9DA7-871F37A0C3EC}"/>
              </a:ext>
            </a:extLst>
          </p:cNvPr>
          <p:cNvPicPr>
            <a:picLocks noChangeAspect="1"/>
          </p:cNvPicPr>
          <p:nvPr/>
        </p:nvPicPr>
        <p:blipFill>
          <a:blip r:embed="rId3"/>
          <a:stretch>
            <a:fillRect/>
          </a:stretch>
        </p:blipFill>
        <p:spPr>
          <a:xfrm>
            <a:off x="6824058" y="2137720"/>
            <a:ext cx="4011233" cy="3958280"/>
          </a:xfrm>
          <a:prstGeom prst="rect">
            <a:avLst/>
          </a:prstGeom>
          <a:noFill/>
        </p:spPr>
      </p:pic>
      <p:pic>
        <p:nvPicPr>
          <p:cNvPr id="4" name="Picture 3" descr="A person in a suit&#10;&#10;AI-generated content may be incorrect.">
            <a:extLst>
              <a:ext uri="{FF2B5EF4-FFF2-40B4-BE49-F238E27FC236}">
                <a16:creationId xmlns:a16="http://schemas.microsoft.com/office/drawing/2014/main" id="{2729D41A-6387-16DD-4E0D-878E5147AEEC}"/>
              </a:ext>
            </a:extLst>
          </p:cNvPr>
          <p:cNvPicPr>
            <a:picLocks noChangeAspect="1"/>
          </p:cNvPicPr>
          <p:nvPr/>
        </p:nvPicPr>
        <p:blipFill>
          <a:blip r:embed="rId4"/>
          <a:stretch>
            <a:fillRect/>
          </a:stretch>
        </p:blipFill>
        <p:spPr>
          <a:xfrm>
            <a:off x="11159595" y="190500"/>
            <a:ext cx="773642" cy="846667"/>
          </a:xfrm>
          <a:prstGeom prst="rect">
            <a:avLst/>
          </a:prstGeom>
        </p:spPr>
      </p:pic>
      <p:graphicFrame>
        <p:nvGraphicFramePr>
          <p:cNvPr id="5" name="Chart 4">
            <a:extLst>
              <a:ext uri="{FF2B5EF4-FFF2-40B4-BE49-F238E27FC236}">
                <a16:creationId xmlns:a16="http://schemas.microsoft.com/office/drawing/2014/main" id="{584B511D-87C8-64D8-7131-7843A740CD90}"/>
              </a:ext>
            </a:extLst>
          </p:cNvPr>
          <p:cNvGraphicFramePr/>
          <p:nvPr>
            <p:extLst>
              <p:ext uri="{D42A27DB-BD31-4B8C-83A1-F6EECF244321}">
                <p14:modId xmlns:p14="http://schemas.microsoft.com/office/powerpoint/2010/main" val="3048226003"/>
              </p:ext>
            </p:extLst>
          </p:nvPr>
        </p:nvGraphicFramePr>
        <p:xfrm>
          <a:off x="474133" y="2988733"/>
          <a:ext cx="5401734" cy="32766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96326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0122-6F4F-6F93-D888-8B0C587CF994}"/>
              </a:ext>
            </a:extLst>
          </p:cNvPr>
          <p:cNvSpPr>
            <a:spLocks noGrp="1"/>
          </p:cNvSpPr>
          <p:nvPr>
            <p:ph type="title"/>
          </p:nvPr>
        </p:nvSpPr>
        <p:spPr/>
        <p:txBody>
          <a:bodyPr/>
          <a:lstStyle/>
          <a:p>
            <a:r>
              <a:rPr lang="en-US" sz="3600" b="0">
                <a:latin typeface="Arial Black"/>
              </a:rPr>
              <a:t>Memory Architecture and Design</a:t>
            </a:r>
            <a:endParaRPr lang="en-US"/>
          </a:p>
        </p:txBody>
      </p:sp>
      <p:sp>
        <p:nvSpPr>
          <p:cNvPr id="3" name="Content Placeholder 2">
            <a:extLst>
              <a:ext uri="{FF2B5EF4-FFF2-40B4-BE49-F238E27FC236}">
                <a16:creationId xmlns:a16="http://schemas.microsoft.com/office/drawing/2014/main" id="{3DA70E50-77C0-A10E-51A6-A444F5AF32A8}"/>
              </a:ext>
            </a:extLst>
          </p:cNvPr>
          <p:cNvSpPr>
            <a:spLocks noGrp="1"/>
          </p:cNvSpPr>
          <p:nvPr>
            <p:ph idx="1"/>
          </p:nvPr>
        </p:nvSpPr>
        <p:spPr>
          <a:xfrm>
            <a:off x="723900" y="2137720"/>
            <a:ext cx="6088694" cy="3958280"/>
          </a:xfrm>
        </p:spPr>
        <p:txBody>
          <a:bodyPr vert="horz" lIns="91440" tIns="45720" rIns="91440" bIns="45720" rtlCol="0" anchor="t">
            <a:normAutofit/>
          </a:bodyPr>
          <a:lstStyle/>
          <a:p>
            <a:r>
              <a:rPr lang="en-US">
                <a:latin typeface="Arial"/>
                <a:cs typeface="Arial"/>
              </a:rPr>
              <a:t>Split data-cache and instruction-cache</a:t>
            </a:r>
            <a:endParaRPr lang="en-US"/>
          </a:p>
          <a:p>
            <a:r>
              <a:rPr lang="en-US">
                <a:latin typeface="Arial"/>
                <a:cs typeface="Arial"/>
              </a:rPr>
              <a:t>8 MB single-level cache for each,</a:t>
            </a:r>
            <a:br>
              <a:rPr lang="en-US">
                <a:latin typeface="Arial"/>
                <a:cs typeface="Arial"/>
              </a:rPr>
            </a:br>
            <a:r>
              <a:rPr lang="en-US">
                <a:latin typeface="Arial"/>
                <a:cs typeface="Arial"/>
              </a:rPr>
              <a:t>for a total of 16 MB</a:t>
            </a:r>
          </a:p>
          <a:p>
            <a:r>
              <a:rPr lang="en-US">
                <a:latin typeface="Arial"/>
                <a:cs typeface="Arial"/>
              </a:rPr>
              <a:t>Direct-mapped cache to simplify implementation; open to exploring associative caches if benchmarks show potentials for improvement</a:t>
            </a:r>
            <a:endParaRPr lang="en-US"/>
          </a:p>
          <a:p>
            <a:endParaRPr lang="en-US"/>
          </a:p>
          <a:p>
            <a:endParaRPr lang="en-US"/>
          </a:p>
        </p:txBody>
      </p:sp>
      <p:pic>
        <p:nvPicPr>
          <p:cNvPr id="5" name="Picture 4" descr="A diagram of a computer&#10;&#10;Description automatically generated">
            <a:extLst>
              <a:ext uri="{FF2B5EF4-FFF2-40B4-BE49-F238E27FC236}">
                <a16:creationId xmlns:a16="http://schemas.microsoft.com/office/drawing/2014/main" id="{B2CCDD9D-4C79-E45C-24A2-331C688FB9E5}"/>
              </a:ext>
            </a:extLst>
          </p:cNvPr>
          <p:cNvPicPr>
            <a:picLocks noChangeAspect="1"/>
          </p:cNvPicPr>
          <p:nvPr/>
        </p:nvPicPr>
        <p:blipFill>
          <a:blip r:embed="rId2"/>
          <a:stretch>
            <a:fillRect/>
          </a:stretch>
        </p:blipFill>
        <p:spPr>
          <a:xfrm>
            <a:off x="7180103" y="1867344"/>
            <a:ext cx="3819525" cy="3819525"/>
          </a:xfrm>
          <a:prstGeom prst="rect">
            <a:avLst/>
          </a:prstGeom>
        </p:spPr>
      </p:pic>
      <p:sp>
        <p:nvSpPr>
          <p:cNvPr id="6" name="TextBox 5">
            <a:extLst>
              <a:ext uri="{FF2B5EF4-FFF2-40B4-BE49-F238E27FC236}">
                <a16:creationId xmlns:a16="http://schemas.microsoft.com/office/drawing/2014/main" id="{147FE2B8-AFF6-01AF-97D7-F5404D59FC63}"/>
              </a:ext>
            </a:extLst>
          </p:cNvPr>
          <p:cNvSpPr txBox="1"/>
          <p:nvPr/>
        </p:nvSpPr>
        <p:spPr>
          <a:xfrm>
            <a:off x="7182815" y="5687206"/>
            <a:ext cx="320430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High-Level Block Diagram</a:t>
            </a:r>
            <a:endParaRPr lang="en-US"/>
          </a:p>
        </p:txBody>
      </p:sp>
      <p:pic>
        <p:nvPicPr>
          <p:cNvPr id="4" name="Picture 3"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F0A9F0B1-EE6E-18AA-FD33-1BBF2CB060FE}"/>
              </a:ext>
            </a:extLst>
          </p:cNvPr>
          <p:cNvPicPr>
            <a:picLocks noChangeAspect="1"/>
          </p:cNvPicPr>
          <p:nvPr/>
        </p:nvPicPr>
        <p:blipFill>
          <a:blip r:embed="rId3"/>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246000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5B4E-8068-8A78-A389-41D22DA3A203}"/>
              </a:ext>
            </a:extLst>
          </p:cNvPr>
          <p:cNvSpPr>
            <a:spLocks noGrp="1"/>
          </p:cNvSpPr>
          <p:nvPr>
            <p:ph type="title"/>
          </p:nvPr>
        </p:nvSpPr>
        <p:spPr/>
        <p:txBody>
          <a:bodyPr anchor="b">
            <a:normAutofit/>
          </a:bodyPr>
          <a:lstStyle/>
          <a:p>
            <a:r>
              <a:rPr lang="en-US"/>
              <a:t>Cache Subsystem</a:t>
            </a:r>
          </a:p>
        </p:txBody>
      </p:sp>
      <p:sp>
        <p:nvSpPr>
          <p:cNvPr id="9" name="Content Placeholder 8">
            <a:extLst>
              <a:ext uri="{FF2B5EF4-FFF2-40B4-BE49-F238E27FC236}">
                <a16:creationId xmlns:a16="http://schemas.microsoft.com/office/drawing/2014/main" id="{16020E27-3424-9D6E-268A-7346ED4605FB}"/>
              </a:ext>
            </a:extLst>
          </p:cNvPr>
          <p:cNvSpPr>
            <a:spLocks noGrp="1"/>
          </p:cNvSpPr>
          <p:nvPr>
            <p:ph idx="1"/>
          </p:nvPr>
        </p:nvSpPr>
        <p:spPr>
          <a:xfrm>
            <a:off x="723900" y="2137720"/>
            <a:ext cx="4449872" cy="3958280"/>
          </a:xfrm>
        </p:spPr>
        <p:txBody>
          <a:bodyPr anchor="t">
            <a:normAutofit/>
          </a:bodyPr>
          <a:lstStyle/>
          <a:p>
            <a:pPr marL="285750" indent="-285750">
              <a:spcAft>
                <a:spcPts val="600"/>
              </a:spcAft>
              <a:buFont typeface="Arial" panose="020B0604020202020204" pitchFamily="34" charset="0"/>
              <a:buChar char="•"/>
            </a:pPr>
            <a:r>
              <a:rPr lang="en-US">
                <a:latin typeface="Arial"/>
                <a:cs typeface="Arial"/>
              </a:rPr>
              <a:t>Same cache module is instantiated twice for the I-Cache and D-Cache, providing better re-usability</a:t>
            </a:r>
          </a:p>
          <a:p>
            <a:pPr marL="285750" indent="-285750">
              <a:spcAft>
                <a:spcPts val="600"/>
              </a:spcAft>
              <a:buFont typeface="Arial" panose="020B0604020202020204" pitchFamily="34" charset="0"/>
              <a:buChar char="•"/>
            </a:pPr>
            <a:r>
              <a:rPr lang="en-US">
                <a:latin typeface="Arial"/>
                <a:cs typeface="Arial"/>
              </a:rPr>
              <a:t>Simulated memory is initialized at start of simulation with machine code</a:t>
            </a:r>
            <a:endParaRPr lang="en-US"/>
          </a:p>
        </p:txBody>
      </p:sp>
      <p:pic>
        <p:nvPicPr>
          <p:cNvPr id="5" name="Picture 4" descr="A diagram of a memory controller&#10;&#10;Description automatically generated">
            <a:extLst>
              <a:ext uri="{FF2B5EF4-FFF2-40B4-BE49-F238E27FC236}">
                <a16:creationId xmlns:a16="http://schemas.microsoft.com/office/drawing/2014/main" id="{CFDDF4E2-E9EE-9DCF-C72E-57C3E3FF3657}"/>
              </a:ext>
            </a:extLst>
          </p:cNvPr>
          <p:cNvPicPr>
            <a:picLocks noChangeAspect="1"/>
          </p:cNvPicPr>
          <p:nvPr/>
        </p:nvPicPr>
        <p:blipFill>
          <a:blip r:embed="rId2"/>
          <a:stretch>
            <a:fillRect/>
          </a:stretch>
        </p:blipFill>
        <p:spPr>
          <a:xfrm>
            <a:off x="5183188" y="2136248"/>
            <a:ext cx="6172200" cy="3703321"/>
          </a:xfrm>
          <a:prstGeom prst="rect">
            <a:avLst/>
          </a:prstGeom>
          <a:noFill/>
        </p:spPr>
      </p:pic>
      <p:pic>
        <p:nvPicPr>
          <p:cNvPr id="4" name="Picture 3"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2A7A67C4-EA3B-CED3-8CBD-D8DFB393693E}"/>
              </a:ext>
            </a:extLst>
          </p:cNvPr>
          <p:cNvPicPr>
            <a:picLocks noChangeAspect="1"/>
          </p:cNvPicPr>
          <p:nvPr/>
        </p:nvPicPr>
        <p:blipFill>
          <a:blip r:embed="rId3"/>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657529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F5BA-C123-1DF5-B069-8AD16E09F70C}"/>
              </a:ext>
            </a:extLst>
          </p:cNvPr>
          <p:cNvSpPr>
            <a:spLocks noGrp="1"/>
          </p:cNvSpPr>
          <p:nvPr>
            <p:ph type="title"/>
          </p:nvPr>
        </p:nvSpPr>
        <p:spPr/>
        <p:txBody>
          <a:bodyPr/>
          <a:lstStyle/>
          <a:p>
            <a:r>
              <a:rPr lang="en-US" sz="3200" b="0">
                <a:latin typeface="Arial Black"/>
              </a:rPr>
              <a:t>Cache Subsystem Protocol</a:t>
            </a:r>
            <a:endParaRPr lang="en-US" sz="3200" b="0"/>
          </a:p>
        </p:txBody>
      </p:sp>
      <p:sp>
        <p:nvSpPr>
          <p:cNvPr id="3" name="Content Placeholder 2">
            <a:extLst>
              <a:ext uri="{FF2B5EF4-FFF2-40B4-BE49-F238E27FC236}">
                <a16:creationId xmlns:a16="http://schemas.microsoft.com/office/drawing/2014/main" id="{D2608F9E-37C5-6F89-CE04-580240E70E0D}"/>
              </a:ext>
            </a:extLst>
          </p:cNvPr>
          <p:cNvSpPr>
            <a:spLocks noGrp="1"/>
          </p:cNvSpPr>
          <p:nvPr>
            <p:ph idx="1"/>
          </p:nvPr>
        </p:nvSpPr>
        <p:spPr/>
        <p:txBody>
          <a:bodyPr/>
          <a:lstStyle/>
          <a:p>
            <a:r>
              <a:rPr lang="en-US">
                <a:latin typeface="Arial"/>
                <a:cs typeface="Arial"/>
              </a:rPr>
              <a:t>The ready/valid protocol is a simple handshake framework commonly used in digital circuits.</a:t>
            </a:r>
            <a:endParaRPr lang="en-US"/>
          </a:p>
          <a:p>
            <a:r>
              <a:rPr lang="en-US">
                <a:latin typeface="Arial"/>
                <a:cs typeface="Arial"/>
              </a:rPr>
              <a:t>In our use case, it provides robust synchronization and signaling between cache subsystem and CPU pipeline.</a:t>
            </a:r>
            <a:endParaRPr lang="en-US"/>
          </a:p>
          <a:p>
            <a:endParaRPr lang="en-US">
              <a:latin typeface="Arial"/>
              <a:cs typeface="Arial"/>
            </a:endParaRPr>
          </a:p>
          <a:p>
            <a:endParaRPr lang="en-US"/>
          </a:p>
        </p:txBody>
      </p:sp>
      <p:pic>
        <p:nvPicPr>
          <p:cNvPr id="4" name="Picture 3" descr="A diagram of a data processing process&#10;&#10;Description automatically generated">
            <a:extLst>
              <a:ext uri="{FF2B5EF4-FFF2-40B4-BE49-F238E27FC236}">
                <a16:creationId xmlns:a16="http://schemas.microsoft.com/office/drawing/2014/main" id="{EBF69A4D-C82C-14DD-4CC0-994E216153E1}"/>
              </a:ext>
            </a:extLst>
          </p:cNvPr>
          <p:cNvPicPr>
            <a:picLocks noChangeAspect="1"/>
          </p:cNvPicPr>
          <p:nvPr/>
        </p:nvPicPr>
        <p:blipFill>
          <a:blip r:embed="rId2"/>
          <a:stretch>
            <a:fillRect/>
          </a:stretch>
        </p:blipFill>
        <p:spPr>
          <a:xfrm>
            <a:off x="6095584" y="3846330"/>
            <a:ext cx="5762806" cy="2620634"/>
          </a:xfrm>
          <a:prstGeom prst="rect">
            <a:avLst/>
          </a:prstGeom>
        </p:spPr>
      </p:pic>
      <p:pic>
        <p:nvPicPr>
          <p:cNvPr id="7" name="Picture 6" descr="A diagram of a data flow&#10;&#10;AI-generated content may be incorrect.">
            <a:extLst>
              <a:ext uri="{FF2B5EF4-FFF2-40B4-BE49-F238E27FC236}">
                <a16:creationId xmlns:a16="http://schemas.microsoft.com/office/drawing/2014/main" id="{59793B1A-7B47-A86F-9BE6-AA8E1DBBE8F0}"/>
              </a:ext>
            </a:extLst>
          </p:cNvPr>
          <p:cNvPicPr>
            <a:picLocks noChangeAspect="1"/>
          </p:cNvPicPr>
          <p:nvPr/>
        </p:nvPicPr>
        <p:blipFill>
          <a:blip r:embed="rId3"/>
          <a:stretch>
            <a:fillRect/>
          </a:stretch>
        </p:blipFill>
        <p:spPr>
          <a:xfrm>
            <a:off x="104385" y="3842832"/>
            <a:ext cx="5876795" cy="2147267"/>
          </a:xfrm>
          <a:prstGeom prst="rect">
            <a:avLst/>
          </a:prstGeom>
        </p:spPr>
      </p:pic>
      <p:pic>
        <p:nvPicPr>
          <p:cNvPr id="6" name="Picture 5"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2CA5939D-E18B-FAB0-F053-00EFF4512AE9}"/>
              </a:ext>
            </a:extLst>
          </p:cNvPr>
          <p:cNvPicPr>
            <a:picLocks noChangeAspect="1"/>
          </p:cNvPicPr>
          <p:nvPr/>
        </p:nvPicPr>
        <p:blipFill>
          <a:blip r:embed="rId4"/>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3700797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3EF7B-BA85-CC91-EDB7-64DEACB05AAB}"/>
              </a:ext>
            </a:extLst>
          </p:cNvPr>
          <p:cNvSpPr>
            <a:spLocks noGrp="1"/>
          </p:cNvSpPr>
          <p:nvPr>
            <p:ph type="title"/>
          </p:nvPr>
        </p:nvSpPr>
        <p:spPr/>
        <p:txBody>
          <a:bodyPr/>
          <a:lstStyle/>
          <a:p>
            <a:r>
              <a:rPr lang="en-US" sz="2800">
                <a:latin typeface="Arial Black"/>
              </a:rPr>
              <a:t>Instruction Fetch and Optimizing the Pipeline</a:t>
            </a:r>
            <a:endParaRPr lang="en-US" sz="2800"/>
          </a:p>
        </p:txBody>
      </p:sp>
      <p:pic>
        <p:nvPicPr>
          <p:cNvPr id="19" name="Content Placeholder 18" descr="A diagram of a process&#10;&#10;AI-generated content may be incorrect.">
            <a:extLst>
              <a:ext uri="{FF2B5EF4-FFF2-40B4-BE49-F238E27FC236}">
                <a16:creationId xmlns:a16="http://schemas.microsoft.com/office/drawing/2014/main" id="{08FFC9DF-AF5C-8239-C507-D86E50985666}"/>
              </a:ext>
            </a:extLst>
          </p:cNvPr>
          <p:cNvPicPr>
            <a:picLocks noGrp="1" noChangeAspect="1"/>
          </p:cNvPicPr>
          <p:nvPr>
            <p:ph idx="1"/>
          </p:nvPr>
        </p:nvPicPr>
        <p:blipFill>
          <a:blip r:embed="rId2"/>
          <a:stretch>
            <a:fillRect/>
          </a:stretch>
        </p:blipFill>
        <p:spPr>
          <a:xfrm>
            <a:off x="6686680" y="2463614"/>
            <a:ext cx="4799818" cy="3432393"/>
          </a:xfrm>
        </p:spPr>
      </p:pic>
      <p:sp>
        <p:nvSpPr>
          <p:cNvPr id="9" name="TextBox 8">
            <a:extLst>
              <a:ext uri="{FF2B5EF4-FFF2-40B4-BE49-F238E27FC236}">
                <a16:creationId xmlns:a16="http://schemas.microsoft.com/office/drawing/2014/main" id="{7E343928-9672-2A5E-7560-D31C20D9EE90}"/>
              </a:ext>
            </a:extLst>
          </p:cNvPr>
          <p:cNvSpPr txBox="1"/>
          <p:nvPr/>
        </p:nvSpPr>
        <p:spPr>
          <a:xfrm>
            <a:off x="897698" y="2066793"/>
            <a:ext cx="5198300" cy="44319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Challenges:</a:t>
            </a:r>
          </a:p>
          <a:p>
            <a:endParaRPr lang="en-US" b="1">
              <a:ea typeface="Calibri"/>
              <a:cs typeface="Calibri"/>
            </a:endParaRPr>
          </a:p>
          <a:p>
            <a:r>
              <a:rPr lang="en-US" b="1">
                <a:ea typeface="Calibri"/>
                <a:cs typeface="Calibri"/>
              </a:rPr>
              <a:t> Modeling the Inst. Fetch. as a Finite-State Machine</a:t>
            </a:r>
          </a:p>
          <a:p>
            <a:endParaRPr lang="en-US" b="1">
              <a:ea typeface="Calibri"/>
              <a:cs typeface="Calibri"/>
            </a:endParaRPr>
          </a:p>
          <a:p>
            <a:r>
              <a:rPr lang="en-US">
                <a:ea typeface="Calibri"/>
                <a:cs typeface="Calibri"/>
              </a:rPr>
              <a:t> Result gives poor performance because:</a:t>
            </a:r>
          </a:p>
          <a:p>
            <a:pPr marL="742950" lvl="1" indent="-285750">
              <a:buFont typeface="Courier New"/>
              <a:buChar char="o"/>
            </a:pPr>
            <a:r>
              <a:rPr lang="en-US">
                <a:ea typeface="Calibri"/>
                <a:cs typeface="Calibri"/>
              </a:rPr>
              <a:t>Must traverse three states to push an instruction to the pipeline</a:t>
            </a:r>
          </a:p>
          <a:p>
            <a:pPr marL="742950" lvl="1" indent="-285750">
              <a:buFont typeface="Courier New"/>
              <a:buChar char="o"/>
            </a:pPr>
            <a:r>
              <a:rPr lang="en-US">
                <a:ea typeface="Calibri"/>
                <a:cs typeface="Calibri"/>
              </a:rPr>
              <a:t>Incapable of streaming instructions</a:t>
            </a:r>
            <a:br>
              <a:rPr lang="en-US">
                <a:ea typeface="Calibri"/>
                <a:cs typeface="Calibri"/>
              </a:rPr>
            </a:br>
            <a:r>
              <a:rPr lang="en-US">
                <a:ea typeface="Calibri"/>
                <a:cs typeface="Calibri"/>
              </a:rPr>
              <a:t>back-to-back</a:t>
            </a:r>
          </a:p>
          <a:p>
            <a:pPr marL="742950" lvl="1" indent="-285750">
              <a:buFont typeface="Courier New"/>
              <a:buChar char="o"/>
            </a:pPr>
            <a:r>
              <a:rPr lang="en-US">
                <a:ea typeface="Calibri"/>
                <a:cs typeface="Calibri"/>
              </a:rPr>
              <a:t>Severely cuts down IPC as the pipeline keeps waiting on fetching the next instruction</a:t>
            </a:r>
          </a:p>
          <a:p>
            <a:pPr marL="742950" lvl="1" indent="-285750">
              <a:buFont typeface="Courier New"/>
              <a:buChar char="o"/>
            </a:pPr>
            <a:endParaRPr lang="en-US">
              <a:ea typeface="Calibri"/>
              <a:cs typeface="Calibri"/>
            </a:endParaRPr>
          </a:p>
          <a:p>
            <a:pPr marL="742950" lvl="1" indent="-285750">
              <a:buFont typeface="Courier New"/>
              <a:buChar char="o"/>
            </a:pPr>
            <a:endParaRPr lang="en-US">
              <a:ea typeface="Calibri"/>
              <a:cs typeface="Calibri"/>
            </a:endParaRPr>
          </a:p>
          <a:p>
            <a:pPr lvl="1"/>
            <a:r>
              <a:rPr lang="en-US" b="1" u="sng">
                <a:ea typeface="Calibri"/>
                <a:cs typeface="Calibri"/>
              </a:rPr>
              <a:t>A new instruction fetch stage design was needed.</a:t>
            </a:r>
          </a:p>
          <a:p>
            <a:endParaRPr lang="en-US">
              <a:ea typeface="Calibri"/>
              <a:cs typeface="Calibri"/>
            </a:endParaRPr>
          </a:p>
          <a:p>
            <a:endParaRPr lang="en-US">
              <a:ea typeface="Calibri"/>
              <a:cs typeface="Calibri"/>
            </a:endParaRPr>
          </a:p>
        </p:txBody>
      </p:sp>
      <p:pic>
        <p:nvPicPr>
          <p:cNvPr id="4" name="Picture 3"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D89E627A-5B4E-92FD-4A32-A7654D2DFFBA}"/>
              </a:ext>
            </a:extLst>
          </p:cNvPr>
          <p:cNvPicPr>
            <a:picLocks noChangeAspect="1"/>
          </p:cNvPicPr>
          <p:nvPr/>
        </p:nvPicPr>
        <p:blipFill>
          <a:blip r:embed="rId3"/>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449968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18BEB-714C-69D5-AC56-74AF9ED30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7F1D6-8200-79A4-B1AA-2D03E73F57F6}"/>
              </a:ext>
            </a:extLst>
          </p:cNvPr>
          <p:cNvSpPr>
            <a:spLocks noGrp="1"/>
          </p:cNvSpPr>
          <p:nvPr>
            <p:ph type="title"/>
          </p:nvPr>
        </p:nvSpPr>
        <p:spPr/>
        <p:txBody>
          <a:bodyPr/>
          <a:lstStyle/>
          <a:p>
            <a:r>
              <a:rPr lang="en-US" sz="2800">
                <a:latin typeface="Arial Black"/>
              </a:rPr>
              <a:t>New Instruction Fetch</a:t>
            </a:r>
            <a:endParaRPr lang="en-US" sz="2800"/>
          </a:p>
        </p:txBody>
      </p:sp>
      <p:sp>
        <p:nvSpPr>
          <p:cNvPr id="9" name="TextBox 8">
            <a:extLst>
              <a:ext uri="{FF2B5EF4-FFF2-40B4-BE49-F238E27FC236}">
                <a16:creationId xmlns:a16="http://schemas.microsoft.com/office/drawing/2014/main" id="{A97E4B17-FA00-4E75-2E2A-E56EEC24B93C}"/>
              </a:ext>
            </a:extLst>
          </p:cNvPr>
          <p:cNvSpPr txBox="1"/>
          <p:nvPr/>
        </p:nvSpPr>
        <p:spPr>
          <a:xfrm>
            <a:off x="897698" y="2025039"/>
            <a:ext cx="5198300"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Takeaway:</a:t>
            </a:r>
          </a:p>
          <a:p>
            <a:endParaRPr lang="en-US" b="1">
              <a:ea typeface="Calibri"/>
              <a:cs typeface="Calibri"/>
            </a:endParaRPr>
          </a:p>
          <a:p>
            <a:r>
              <a:rPr lang="en-US" b="1">
                <a:ea typeface="Calibri"/>
                <a:cs typeface="Calibri"/>
              </a:rPr>
              <a:t> It's very important to optimize the instruction fetch stage because it's first in the pipeline.</a:t>
            </a:r>
          </a:p>
          <a:p>
            <a:endParaRPr lang="en-US" b="1">
              <a:ea typeface="Calibri"/>
              <a:cs typeface="Calibri"/>
            </a:endParaRPr>
          </a:p>
          <a:p>
            <a:r>
              <a:rPr lang="en-US">
                <a:ea typeface="Calibri"/>
                <a:cs typeface="Calibri"/>
              </a:rPr>
              <a:t>The new implementation performs:</a:t>
            </a:r>
          </a:p>
          <a:p>
            <a:pPr marL="742950" lvl="1" indent="-285750">
              <a:buFont typeface="Courier New"/>
              <a:buChar char="o"/>
            </a:pPr>
            <a:r>
              <a:rPr lang="en-US">
                <a:ea typeface="Calibri"/>
                <a:cs typeface="Calibri"/>
              </a:rPr>
              <a:t>Pipeline control and cache request handling</a:t>
            </a:r>
            <a:br>
              <a:rPr lang="en-US">
                <a:ea typeface="Calibri"/>
                <a:cs typeface="Calibri"/>
              </a:rPr>
            </a:br>
            <a:r>
              <a:rPr lang="en-US">
                <a:ea typeface="Calibri"/>
                <a:cs typeface="Calibri"/>
              </a:rPr>
              <a:t>in </a:t>
            </a:r>
            <a:r>
              <a:rPr lang="en-US" i="1">
                <a:ea typeface="Calibri"/>
                <a:cs typeface="Calibri"/>
              </a:rPr>
              <a:t>two concurrent blocks</a:t>
            </a:r>
            <a:r>
              <a:rPr lang="en-US">
                <a:ea typeface="Calibri"/>
                <a:cs typeface="Calibri"/>
              </a:rPr>
              <a:t>.</a:t>
            </a:r>
          </a:p>
          <a:p>
            <a:pPr marL="742950" lvl="1" indent="-285750">
              <a:buFont typeface="Courier New"/>
              <a:buChar char="o"/>
            </a:pPr>
            <a:r>
              <a:rPr lang="en-US">
                <a:ea typeface="Calibri"/>
                <a:cs typeface="Calibri"/>
              </a:rPr>
              <a:t>Doesn't use an FSM</a:t>
            </a:r>
          </a:p>
          <a:p>
            <a:pPr marL="742950" lvl="1" indent="-285750">
              <a:buFont typeface="Courier New"/>
              <a:buChar char="o"/>
            </a:pPr>
            <a:r>
              <a:rPr lang="en-US">
                <a:ea typeface="Calibri"/>
                <a:cs typeface="Calibri"/>
              </a:rPr>
              <a:t>Prefetches several instructions at a time</a:t>
            </a:r>
          </a:p>
          <a:p>
            <a:endParaRPr lang="en-US">
              <a:ea typeface="Calibri"/>
              <a:cs typeface="Calibri"/>
            </a:endParaRPr>
          </a:p>
          <a:p>
            <a:r>
              <a:rPr lang="en-US">
                <a:ea typeface="Calibri"/>
                <a:cs typeface="Calibri"/>
              </a:rPr>
              <a:t>Results:</a:t>
            </a:r>
          </a:p>
          <a:p>
            <a:r>
              <a:rPr lang="en-US">
                <a:ea typeface="Calibri"/>
                <a:cs typeface="Calibri"/>
              </a:rPr>
              <a:t> The instruction fetch stage is now capable of pushing a new instruction to the pipeline every clock cycle*. </a:t>
            </a:r>
            <a:br>
              <a:rPr lang="en-US">
                <a:ea typeface="Calibri"/>
                <a:cs typeface="Calibri"/>
              </a:rPr>
            </a:br>
            <a:r>
              <a:rPr lang="en-US">
                <a:ea typeface="Calibri"/>
                <a:cs typeface="Calibri"/>
              </a:rPr>
              <a:t>(*During an I-cache hit; excl. branching instructions)</a:t>
            </a:r>
            <a:endParaRPr lang="en-US"/>
          </a:p>
        </p:txBody>
      </p:sp>
      <p:pic>
        <p:nvPicPr>
          <p:cNvPr id="6" name="Picture 5" descr="A diagram of a process&#10;&#10;AI-generated content may be incorrect.">
            <a:extLst>
              <a:ext uri="{FF2B5EF4-FFF2-40B4-BE49-F238E27FC236}">
                <a16:creationId xmlns:a16="http://schemas.microsoft.com/office/drawing/2014/main" id="{D035DC89-1ABA-F875-A10C-A6E077CAC041}"/>
              </a:ext>
            </a:extLst>
          </p:cNvPr>
          <p:cNvPicPr>
            <a:picLocks noChangeAspect="1"/>
          </p:cNvPicPr>
          <p:nvPr/>
        </p:nvPicPr>
        <p:blipFill>
          <a:blip r:embed="rId2"/>
          <a:stretch>
            <a:fillRect/>
          </a:stretch>
        </p:blipFill>
        <p:spPr>
          <a:xfrm>
            <a:off x="8027335" y="1826712"/>
            <a:ext cx="3277168" cy="3872630"/>
          </a:xfrm>
          <a:prstGeom prst="rect">
            <a:avLst/>
          </a:prstGeom>
        </p:spPr>
      </p:pic>
      <p:pic>
        <p:nvPicPr>
          <p:cNvPr id="4" name="Picture 3"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E6197382-C0D9-6675-C37C-92C51BCD7519}"/>
              </a:ext>
            </a:extLst>
          </p:cNvPr>
          <p:cNvPicPr>
            <a:picLocks noChangeAspect="1"/>
          </p:cNvPicPr>
          <p:nvPr/>
        </p:nvPicPr>
        <p:blipFill>
          <a:blip r:embed="rId3"/>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3155705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AI-generated content may be incorrect.">
            <a:extLst>
              <a:ext uri="{FF2B5EF4-FFF2-40B4-BE49-F238E27FC236}">
                <a16:creationId xmlns:a16="http://schemas.microsoft.com/office/drawing/2014/main" id="{E67BCF3A-8603-D767-0728-442517F0D342}"/>
              </a:ext>
            </a:extLst>
          </p:cNvPr>
          <p:cNvPicPr>
            <a:picLocks noChangeAspect="1"/>
          </p:cNvPicPr>
          <p:nvPr/>
        </p:nvPicPr>
        <p:blipFill>
          <a:blip r:embed="rId2"/>
          <a:stretch>
            <a:fillRect/>
          </a:stretch>
        </p:blipFill>
        <p:spPr>
          <a:xfrm>
            <a:off x="894437" y="3357107"/>
            <a:ext cx="6760141" cy="3014337"/>
          </a:xfrm>
          <a:prstGeom prst="rect">
            <a:avLst/>
          </a:prstGeom>
        </p:spPr>
      </p:pic>
      <p:sp>
        <p:nvSpPr>
          <p:cNvPr id="7" name="Title 1">
            <a:extLst>
              <a:ext uri="{FF2B5EF4-FFF2-40B4-BE49-F238E27FC236}">
                <a16:creationId xmlns:a16="http://schemas.microsoft.com/office/drawing/2014/main" id="{345A0FFF-D766-9C84-577B-029F97E9D216}"/>
              </a:ext>
            </a:extLst>
          </p:cNvPr>
          <p:cNvSpPr>
            <a:spLocks noGrp="1"/>
          </p:cNvSpPr>
          <p:nvPr>
            <p:ph type="title"/>
          </p:nvPr>
        </p:nvSpPr>
        <p:spPr>
          <a:xfrm>
            <a:off x="896133" y="3584"/>
            <a:ext cx="9982201" cy="718150"/>
          </a:xfrm>
        </p:spPr>
        <p:txBody>
          <a:bodyPr/>
          <a:lstStyle/>
          <a:p>
            <a:r>
              <a:rPr lang="en-US" sz="2800">
                <a:latin typeface="Arial Black"/>
              </a:rPr>
              <a:t>Old v. New IF - Comparison</a:t>
            </a:r>
            <a:endParaRPr lang="en-US" sz="2800"/>
          </a:p>
        </p:txBody>
      </p:sp>
      <p:pic>
        <p:nvPicPr>
          <p:cNvPr id="9" name="Content Placeholder 3" descr="A screenshot of a computer program&#10;&#10;AI-generated content may be incorrect.">
            <a:extLst>
              <a:ext uri="{FF2B5EF4-FFF2-40B4-BE49-F238E27FC236}">
                <a16:creationId xmlns:a16="http://schemas.microsoft.com/office/drawing/2014/main" id="{73357C14-F88B-1E1F-A81C-72B9B1833497}"/>
              </a:ext>
            </a:extLst>
          </p:cNvPr>
          <p:cNvPicPr>
            <a:picLocks noGrp="1" noChangeAspect="1"/>
          </p:cNvPicPr>
          <p:nvPr>
            <p:ph idx="1"/>
          </p:nvPr>
        </p:nvPicPr>
        <p:blipFill>
          <a:blip r:embed="rId3"/>
          <a:srcRect l="654" t="-124" r="187" b="33596"/>
          <a:stretch/>
        </p:blipFill>
        <p:spPr>
          <a:xfrm>
            <a:off x="898069" y="717350"/>
            <a:ext cx="11080811" cy="2642932"/>
          </a:xfrm>
        </p:spPr>
      </p:pic>
      <p:sp>
        <p:nvSpPr>
          <p:cNvPr id="12" name="TextBox 11">
            <a:extLst>
              <a:ext uri="{FF2B5EF4-FFF2-40B4-BE49-F238E27FC236}">
                <a16:creationId xmlns:a16="http://schemas.microsoft.com/office/drawing/2014/main" id="{6FEC82B3-8D95-83A2-75C2-F3746CC7FDD8}"/>
              </a:ext>
            </a:extLst>
          </p:cNvPr>
          <p:cNvSpPr txBox="1"/>
          <p:nvPr/>
        </p:nvSpPr>
        <p:spPr>
          <a:xfrm>
            <a:off x="7685048" y="3475463"/>
            <a:ext cx="4163121"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Above: old design.</a:t>
            </a:r>
          </a:p>
          <a:p>
            <a:r>
              <a:rPr lang="en-US">
                <a:ea typeface="Calibri"/>
                <a:cs typeface="Calibri"/>
              </a:rPr>
              <a:t>Note how two NOPs (0x33) are inserted into the pipeline between each real instruction.</a:t>
            </a:r>
          </a:p>
          <a:p>
            <a:r>
              <a:rPr lang="en-US">
                <a:ea typeface="Calibri"/>
                <a:cs typeface="Calibri"/>
              </a:rPr>
              <a:t>Essentially cuts IPC by 1/3.</a:t>
            </a:r>
          </a:p>
          <a:p>
            <a:endParaRPr lang="en-US" b="1">
              <a:ea typeface="Calibri"/>
              <a:cs typeface="Calibri"/>
            </a:endParaRPr>
          </a:p>
          <a:p>
            <a:endParaRPr lang="en-US" b="1">
              <a:ea typeface="Calibri"/>
              <a:cs typeface="Calibri"/>
            </a:endParaRPr>
          </a:p>
          <a:p>
            <a:r>
              <a:rPr lang="en-US" b="1">
                <a:ea typeface="Calibri"/>
                <a:cs typeface="Calibri"/>
              </a:rPr>
              <a:t>Left: new design</a:t>
            </a:r>
          </a:p>
          <a:p>
            <a:r>
              <a:rPr lang="en-US">
                <a:ea typeface="Calibri"/>
                <a:cs typeface="Calibri"/>
              </a:rPr>
              <a:t>A new instruction is pushed every clock cycle; also shows prefetching a block of four instructions.</a:t>
            </a:r>
          </a:p>
        </p:txBody>
      </p:sp>
      <p:pic>
        <p:nvPicPr>
          <p:cNvPr id="3" name="Picture 2" descr="https://media.licdn.com/dms/image/v2/C4E03AQEGNeo8jN_KLw/profile-displayphoto-shrink_200_200/profile-displayphoto-shrink_200_200/0/1663480377290?e=1746057600&amp;v=beta&amp;t=5lhc8d6KjEFqaLbi18GWMIdb_2NwCJc7D8_Pb44_jDg">
            <a:extLst>
              <a:ext uri="{FF2B5EF4-FFF2-40B4-BE49-F238E27FC236}">
                <a16:creationId xmlns:a16="http://schemas.microsoft.com/office/drawing/2014/main" id="{9CCE90D2-2816-3C4A-178F-3D48BE324725}"/>
              </a:ext>
            </a:extLst>
          </p:cNvPr>
          <p:cNvPicPr>
            <a:picLocks noChangeAspect="1"/>
          </p:cNvPicPr>
          <p:nvPr/>
        </p:nvPicPr>
        <p:blipFill>
          <a:blip r:embed="rId4"/>
          <a:stretch>
            <a:fillRect/>
          </a:stretch>
        </p:blipFill>
        <p:spPr>
          <a:xfrm>
            <a:off x="10947226" y="159185"/>
            <a:ext cx="1069932" cy="1111685"/>
          </a:xfrm>
          <a:prstGeom prst="rect">
            <a:avLst/>
          </a:prstGeom>
        </p:spPr>
      </p:pic>
    </p:spTree>
    <p:extLst>
      <p:ext uri="{BB962C8B-B14F-4D97-AF65-F5344CB8AC3E}">
        <p14:creationId xmlns:p14="http://schemas.microsoft.com/office/powerpoint/2010/main" val="2063480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EC29-97CF-B5CF-4A6C-F8BAAF86CD12}"/>
              </a:ext>
            </a:extLst>
          </p:cNvPr>
          <p:cNvSpPr>
            <a:spLocks noGrp="1"/>
          </p:cNvSpPr>
          <p:nvPr>
            <p:ph type="title"/>
          </p:nvPr>
        </p:nvSpPr>
        <p:spPr>
          <a:xfrm>
            <a:off x="1104900" y="836880"/>
            <a:ext cx="9982201" cy="718150"/>
          </a:xfrm>
        </p:spPr>
        <p:txBody>
          <a:bodyPr/>
          <a:lstStyle/>
          <a:p>
            <a:r>
              <a:rPr lang="en-US" sz="3200" b="0">
                <a:latin typeface="Arial Black"/>
                <a:cs typeface="Arial"/>
              </a:rPr>
              <a:t>Cache signals in waveform viewer</a:t>
            </a:r>
            <a:endParaRPr lang="en-US" sz="3200" b="0">
              <a:latin typeface="Arial Black"/>
            </a:endParaRPr>
          </a:p>
        </p:txBody>
      </p:sp>
      <p:pic>
        <p:nvPicPr>
          <p:cNvPr id="7" name="Content Placeholder 6" descr="A screen shot of a computer&#10;&#10;Description automatically generated">
            <a:extLst>
              <a:ext uri="{FF2B5EF4-FFF2-40B4-BE49-F238E27FC236}">
                <a16:creationId xmlns:a16="http://schemas.microsoft.com/office/drawing/2014/main" id="{A8A88E4B-960C-386C-AF57-325207959EDE}"/>
              </a:ext>
            </a:extLst>
          </p:cNvPr>
          <p:cNvPicPr>
            <a:picLocks noGrp="1" noChangeAspect="1"/>
          </p:cNvPicPr>
          <p:nvPr>
            <p:ph idx="1"/>
          </p:nvPr>
        </p:nvPicPr>
        <p:blipFill>
          <a:blip r:embed="rId2"/>
          <a:stretch>
            <a:fillRect/>
          </a:stretch>
        </p:blipFill>
        <p:spPr>
          <a:xfrm>
            <a:off x="991690" y="1709645"/>
            <a:ext cx="9978582" cy="4225210"/>
          </a:xfrm>
        </p:spPr>
      </p:pic>
      <p:sp>
        <p:nvSpPr>
          <p:cNvPr id="5" name="Oval 4">
            <a:extLst>
              <a:ext uri="{FF2B5EF4-FFF2-40B4-BE49-F238E27FC236}">
                <a16:creationId xmlns:a16="http://schemas.microsoft.com/office/drawing/2014/main" id="{66A6C1D2-70C5-6D4A-FE40-ABCA2E24FFA9}"/>
              </a:ext>
            </a:extLst>
          </p:cNvPr>
          <p:cNvSpPr/>
          <p:nvPr/>
        </p:nvSpPr>
        <p:spPr>
          <a:xfrm>
            <a:off x="7797452" y="3110630"/>
            <a:ext cx="1148219" cy="39665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2A64EDF-1986-BEC2-9551-60FF26B798F4}"/>
              </a:ext>
            </a:extLst>
          </p:cNvPr>
          <p:cNvSpPr/>
          <p:nvPr/>
        </p:nvSpPr>
        <p:spPr>
          <a:xfrm>
            <a:off x="4718136" y="4206656"/>
            <a:ext cx="1148219" cy="39665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452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7088-06D5-75E5-915C-2DF3052DD720}"/>
              </a:ext>
            </a:extLst>
          </p:cNvPr>
          <p:cNvSpPr>
            <a:spLocks noGrp="1"/>
          </p:cNvSpPr>
          <p:nvPr>
            <p:ph type="title"/>
          </p:nvPr>
        </p:nvSpPr>
        <p:spPr/>
        <p:txBody>
          <a:bodyPr/>
          <a:lstStyle/>
          <a:p>
            <a:r>
              <a:rPr lang="en-US" sz="3600">
                <a:latin typeface="Arial Black"/>
                <a:cs typeface="Arial"/>
              </a:rPr>
              <a:t>Cache and fake memory simulation log</a:t>
            </a:r>
            <a:endParaRPr lang="en-US" sz="3600">
              <a:latin typeface="Arial Black"/>
            </a:endParaRPr>
          </a:p>
        </p:txBody>
      </p:sp>
      <p:pic>
        <p:nvPicPr>
          <p:cNvPr id="4" name="Content Placeholder 3" descr="A computer screen shot of a computer code&#10;&#10;Description automatically generated">
            <a:extLst>
              <a:ext uri="{FF2B5EF4-FFF2-40B4-BE49-F238E27FC236}">
                <a16:creationId xmlns:a16="http://schemas.microsoft.com/office/drawing/2014/main" id="{88524D68-1B31-BC63-D368-8BAF4EF8D3FD}"/>
              </a:ext>
            </a:extLst>
          </p:cNvPr>
          <p:cNvPicPr>
            <a:picLocks noGrp="1" noChangeAspect="1"/>
          </p:cNvPicPr>
          <p:nvPr>
            <p:ph idx="1"/>
          </p:nvPr>
        </p:nvPicPr>
        <p:blipFill>
          <a:blip r:embed="rId2"/>
          <a:stretch>
            <a:fillRect/>
          </a:stretch>
        </p:blipFill>
        <p:spPr>
          <a:xfrm>
            <a:off x="1585913" y="2231755"/>
            <a:ext cx="9020175" cy="3238500"/>
          </a:xfrm>
        </p:spPr>
      </p:pic>
    </p:spTree>
    <p:extLst>
      <p:ext uri="{BB962C8B-B14F-4D97-AF65-F5344CB8AC3E}">
        <p14:creationId xmlns:p14="http://schemas.microsoft.com/office/powerpoint/2010/main" val="240653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EB6BC-180B-5DC2-9219-8A201E729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695418-F2C1-4112-07C1-3FF06D05B33C}"/>
              </a:ext>
            </a:extLst>
          </p:cNvPr>
          <p:cNvSpPr>
            <a:spLocks noGrp="1"/>
          </p:cNvSpPr>
          <p:nvPr>
            <p:ph type="title"/>
          </p:nvPr>
        </p:nvSpPr>
        <p:spPr>
          <a:xfrm>
            <a:off x="896133" y="3584"/>
            <a:ext cx="9982201" cy="718150"/>
          </a:xfrm>
        </p:spPr>
        <p:txBody>
          <a:bodyPr/>
          <a:lstStyle/>
          <a:p>
            <a:r>
              <a:rPr lang="en-US" sz="2800">
                <a:latin typeface="Arial Black"/>
              </a:rPr>
              <a:t>Instruction Fetch and Optimizing the Pipeline</a:t>
            </a:r>
            <a:endParaRPr lang="en-US" sz="2800"/>
          </a:p>
        </p:txBody>
      </p:sp>
      <p:pic>
        <p:nvPicPr>
          <p:cNvPr id="4" name="Content Placeholder 3" descr="A screenshot of a computer program&#10;&#10;AI-generated content may be incorrect.">
            <a:extLst>
              <a:ext uri="{FF2B5EF4-FFF2-40B4-BE49-F238E27FC236}">
                <a16:creationId xmlns:a16="http://schemas.microsoft.com/office/drawing/2014/main" id="{833B6416-DC1F-ADD0-3B53-1A623C3A3021}"/>
              </a:ext>
            </a:extLst>
          </p:cNvPr>
          <p:cNvPicPr>
            <a:picLocks noGrp="1" noChangeAspect="1"/>
          </p:cNvPicPr>
          <p:nvPr>
            <p:ph idx="1"/>
          </p:nvPr>
        </p:nvPicPr>
        <p:blipFill>
          <a:blip r:embed="rId2"/>
          <a:stretch>
            <a:fillRect/>
          </a:stretch>
        </p:blipFill>
        <p:spPr>
          <a:xfrm>
            <a:off x="6633808" y="722334"/>
            <a:ext cx="4321013" cy="6132081"/>
          </a:xfrm>
        </p:spPr>
      </p:pic>
      <p:sp>
        <p:nvSpPr>
          <p:cNvPr id="5" name="Arrow: Curved Right 4">
            <a:extLst>
              <a:ext uri="{FF2B5EF4-FFF2-40B4-BE49-F238E27FC236}">
                <a16:creationId xmlns:a16="http://schemas.microsoft.com/office/drawing/2014/main" id="{8D578AFB-B6C0-6426-C814-1B361BE84732}"/>
              </a:ext>
            </a:extLst>
          </p:cNvPr>
          <p:cNvSpPr/>
          <p:nvPr/>
        </p:nvSpPr>
        <p:spPr>
          <a:xfrm>
            <a:off x="6158629" y="3914384"/>
            <a:ext cx="480164" cy="175364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urved Right 5">
            <a:extLst>
              <a:ext uri="{FF2B5EF4-FFF2-40B4-BE49-F238E27FC236}">
                <a16:creationId xmlns:a16="http://schemas.microsoft.com/office/drawing/2014/main" id="{A2436968-53C3-3C5B-3070-C6ADDB068FEA}"/>
              </a:ext>
            </a:extLst>
          </p:cNvPr>
          <p:cNvSpPr/>
          <p:nvPr/>
        </p:nvSpPr>
        <p:spPr>
          <a:xfrm>
            <a:off x="6158628" y="2014602"/>
            <a:ext cx="501041" cy="97076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Right 6">
            <a:extLst>
              <a:ext uri="{FF2B5EF4-FFF2-40B4-BE49-F238E27FC236}">
                <a16:creationId xmlns:a16="http://schemas.microsoft.com/office/drawing/2014/main" id="{A2D4099A-6274-D0BE-04A0-01F0C67CDC9B}"/>
              </a:ext>
            </a:extLst>
          </p:cNvPr>
          <p:cNvSpPr/>
          <p:nvPr/>
        </p:nvSpPr>
        <p:spPr>
          <a:xfrm>
            <a:off x="6158628" y="2943615"/>
            <a:ext cx="501041" cy="97076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4EDEF3DA-CF8D-C364-37BC-F90B18F7BA81}"/>
              </a:ext>
            </a:extLst>
          </p:cNvPr>
          <p:cNvSpPr txBox="1"/>
          <p:nvPr/>
        </p:nvSpPr>
        <p:spPr>
          <a:xfrm>
            <a:off x="960328" y="1231725"/>
            <a:ext cx="5135670" cy="44319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Challenges:</a:t>
            </a:r>
          </a:p>
          <a:p>
            <a:endParaRPr lang="en-US" b="1">
              <a:ea typeface="Calibri"/>
              <a:cs typeface="Calibri"/>
            </a:endParaRPr>
          </a:p>
          <a:p>
            <a:r>
              <a:rPr lang="en-US" b="1">
                <a:ea typeface="Calibri"/>
                <a:cs typeface="Calibri"/>
              </a:rPr>
              <a:t> Modeling the Inst. Fetch. as a Finite-State Machine</a:t>
            </a:r>
          </a:p>
          <a:p>
            <a:endParaRPr lang="en-US" b="1">
              <a:ea typeface="Calibri"/>
              <a:cs typeface="Calibri"/>
            </a:endParaRPr>
          </a:p>
          <a:p>
            <a:r>
              <a:rPr lang="en-US">
                <a:ea typeface="Calibri"/>
                <a:cs typeface="Calibri"/>
              </a:rPr>
              <a:t> Result gives poor performance because:</a:t>
            </a:r>
          </a:p>
          <a:p>
            <a:pPr marL="742950" lvl="1" indent="-285750">
              <a:buFont typeface="Courier New"/>
              <a:buChar char="o"/>
            </a:pPr>
            <a:r>
              <a:rPr lang="en-US">
                <a:ea typeface="Calibri"/>
                <a:cs typeface="Calibri"/>
              </a:rPr>
              <a:t>Must traverse three states to push an instruction to the pipeline</a:t>
            </a:r>
          </a:p>
          <a:p>
            <a:pPr marL="742950" lvl="1" indent="-285750">
              <a:buFont typeface="Courier New"/>
              <a:buChar char="o"/>
            </a:pPr>
            <a:r>
              <a:rPr lang="en-US">
                <a:ea typeface="Calibri"/>
                <a:cs typeface="Calibri"/>
              </a:rPr>
              <a:t>Incapable of streaming instructions</a:t>
            </a:r>
            <a:br>
              <a:rPr lang="en-US">
                <a:ea typeface="Calibri"/>
                <a:cs typeface="Calibri"/>
              </a:rPr>
            </a:br>
            <a:r>
              <a:rPr lang="en-US">
                <a:ea typeface="Calibri"/>
                <a:cs typeface="Calibri"/>
              </a:rPr>
              <a:t>back-to-back</a:t>
            </a:r>
          </a:p>
          <a:p>
            <a:pPr marL="742950" lvl="1" indent="-285750">
              <a:buFont typeface="Courier New"/>
              <a:buChar char="o"/>
            </a:pPr>
            <a:r>
              <a:rPr lang="en-US">
                <a:ea typeface="Calibri"/>
                <a:cs typeface="Calibri"/>
              </a:rPr>
              <a:t>Severely cuts down IPC as the pipeline keeps waiting on fetching the next instruction</a:t>
            </a:r>
          </a:p>
          <a:p>
            <a:pPr marL="742950" lvl="1" indent="-285750">
              <a:buFont typeface="Courier New"/>
              <a:buChar char="o"/>
            </a:pPr>
            <a:endParaRPr lang="en-US">
              <a:ea typeface="Calibri"/>
              <a:cs typeface="Calibri"/>
            </a:endParaRPr>
          </a:p>
          <a:p>
            <a:pPr marL="742950" lvl="1" indent="-285750">
              <a:buFont typeface="Courier New"/>
              <a:buChar char="o"/>
            </a:pPr>
            <a:endParaRPr lang="en-US">
              <a:ea typeface="Calibri"/>
              <a:cs typeface="Calibri"/>
            </a:endParaRPr>
          </a:p>
          <a:p>
            <a:pPr lvl="1"/>
            <a:r>
              <a:rPr lang="en-US" b="1" u="sng">
                <a:ea typeface="Calibri"/>
                <a:cs typeface="Calibri"/>
              </a:rPr>
              <a:t>A new instruction fetch stage design was needed.</a:t>
            </a: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44004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9904F-19D1-A3DB-5E51-4DD5DB34D5D7}"/>
              </a:ext>
            </a:extLst>
          </p:cNvPr>
          <p:cNvSpPr>
            <a:spLocks noGrp="1"/>
          </p:cNvSpPr>
          <p:nvPr>
            <p:ph type="title"/>
          </p:nvPr>
        </p:nvSpPr>
        <p:spPr/>
        <p:txBody>
          <a:bodyPr/>
          <a:lstStyle/>
          <a:p>
            <a:r>
              <a:rPr lang="en-US">
                <a:latin typeface="Arial Black"/>
              </a:rPr>
              <a:t>Motivation and Background</a:t>
            </a:r>
            <a:endParaRPr lang="en-US"/>
          </a:p>
        </p:txBody>
      </p:sp>
      <p:sp>
        <p:nvSpPr>
          <p:cNvPr id="3" name="Content Placeholder 2">
            <a:extLst>
              <a:ext uri="{FF2B5EF4-FFF2-40B4-BE49-F238E27FC236}">
                <a16:creationId xmlns:a16="http://schemas.microsoft.com/office/drawing/2014/main" id="{149CFF39-50AC-497D-C2DC-163BDF3751E6}"/>
              </a:ext>
            </a:extLst>
          </p:cNvPr>
          <p:cNvSpPr>
            <a:spLocks noGrp="1"/>
          </p:cNvSpPr>
          <p:nvPr>
            <p:ph idx="1"/>
          </p:nvPr>
        </p:nvSpPr>
        <p:spPr/>
        <p:txBody>
          <a:bodyPr/>
          <a:lstStyle/>
          <a:p>
            <a:r>
              <a:rPr lang="en-US" sz="1600">
                <a:latin typeface="Aptos"/>
                <a:cs typeface="Arial"/>
              </a:rPr>
              <a:t>Growing demand for custom processors</a:t>
            </a:r>
          </a:p>
          <a:p>
            <a:r>
              <a:rPr lang="en-US" sz="1600">
                <a:latin typeface="Aptos"/>
                <a:cs typeface="Arial"/>
              </a:rPr>
              <a:t>Modern computing relies heavily on optimized application-specific processors hence the need for custom ASIC design</a:t>
            </a:r>
          </a:p>
          <a:p>
            <a:r>
              <a:rPr lang="en-US" sz="1600">
                <a:latin typeface="Aptos"/>
                <a:cs typeface="Arial"/>
              </a:rPr>
              <a:t>Recall the 2020 global chip shortage as an exposed weakness to the semiconductor industry from automotive to defense highlighting the need for domestic chip design expertise.</a:t>
            </a:r>
            <a:endParaRPr lang="en-US" sz="1600">
              <a:latin typeface="Aptos"/>
            </a:endParaRPr>
          </a:p>
          <a:p>
            <a:r>
              <a:rPr lang="en-US" sz="1600">
                <a:latin typeface="Aptos"/>
                <a:cs typeface="Arial"/>
              </a:rPr>
              <a:t>Critical for national security, economic resilience, and technological independence. </a:t>
            </a:r>
          </a:p>
          <a:p>
            <a:r>
              <a:rPr lang="en-US" sz="1600">
                <a:latin typeface="Aptos"/>
                <a:cs typeface="Arial"/>
              </a:rPr>
              <a:t>Hands-on ASIC development is essential for future engineers due to the growing need for specialized talent in custom chip design. </a:t>
            </a:r>
            <a:endParaRPr lang="en-US" sz="1600">
              <a:latin typeface="Aptos"/>
            </a:endParaRPr>
          </a:p>
        </p:txBody>
      </p:sp>
      <p:pic>
        <p:nvPicPr>
          <p:cNvPr id="5" name="Picture 4" descr="A person with a beard and mustache wearing a striped shirt&#10;&#10;AI-generated content may be incorrect.">
            <a:extLst>
              <a:ext uri="{FF2B5EF4-FFF2-40B4-BE49-F238E27FC236}">
                <a16:creationId xmlns:a16="http://schemas.microsoft.com/office/drawing/2014/main" id="{4D171199-7306-D718-FE23-B1AB45A036F7}"/>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3756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9D8EB-AE49-838F-16FC-B99E5ED802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AE8F0-6371-777E-8B54-FE3784413BCF}"/>
              </a:ext>
            </a:extLst>
          </p:cNvPr>
          <p:cNvSpPr>
            <a:spLocks noGrp="1"/>
          </p:cNvSpPr>
          <p:nvPr>
            <p:ph type="title"/>
          </p:nvPr>
        </p:nvSpPr>
        <p:spPr>
          <a:xfrm>
            <a:off x="896133" y="3584"/>
            <a:ext cx="9982201" cy="718150"/>
          </a:xfrm>
        </p:spPr>
        <p:txBody>
          <a:bodyPr/>
          <a:lstStyle/>
          <a:p>
            <a:r>
              <a:rPr lang="en-US" sz="2800">
                <a:latin typeface="Arial Black"/>
              </a:rPr>
              <a:t>New Instruction Fetch</a:t>
            </a:r>
            <a:endParaRPr lang="en-US" sz="2800"/>
          </a:p>
        </p:txBody>
      </p:sp>
      <p:sp>
        <p:nvSpPr>
          <p:cNvPr id="9" name="TextBox 8">
            <a:extLst>
              <a:ext uri="{FF2B5EF4-FFF2-40B4-BE49-F238E27FC236}">
                <a16:creationId xmlns:a16="http://schemas.microsoft.com/office/drawing/2014/main" id="{A4B1FDDE-3257-0526-AFC9-8CD9EA81A488}"/>
              </a:ext>
            </a:extLst>
          </p:cNvPr>
          <p:cNvSpPr txBox="1"/>
          <p:nvPr/>
        </p:nvSpPr>
        <p:spPr>
          <a:xfrm>
            <a:off x="897698" y="1263040"/>
            <a:ext cx="5135670" cy="44319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ea typeface="Calibri"/>
                <a:cs typeface="Calibri"/>
              </a:rPr>
              <a:t>Takeaway:</a:t>
            </a:r>
          </a:p>
          <a:p>
            <a:endParaRPr lang="en-US" b="1">
              <a:ea typeface="Calibri"/>
              <a:cs typeface="Calibri"/>
            </a:endParaRPr>
          </a:p>
          <a:p>
            <a:r>
              <a:rPr lang="en-US" b="1">
                <a:ea typeface="Calibri"/>
                <a:cs typeface="Calibri"/>
              </a:rPr>
              <a:t> It's very important to optimize the instruction fetch stage because it's first in the pipeline.</a:t>
            </a:r>
          </a:p>
          <a:p>
            <a:endParaRPr lang="en-US" b="1">
              <a:ea typeface="Calibri"/>
              <a:cs typeface="Calibri"/>
            </a:endParaRPr>
          </a:p>
          <a:p>
            <a:r>
              <a:rPr lang="en-US">
                <a:ea typeface="Calibri"/>
                <a:cs typeface="Calibri"/>
              </a:rPr>
              <a:t>The new implementation performs:</a:t>
            </a:r>
          </a:p>
          <a:p>
            <a:pPr marL="742950" lvl="1" indent="-285750">
              <a:buFont typeface="Courier New"/>
              <a:buChar char="o"/>
            </a:pPr>
            <a:r>
              <a:rPr lang="en-US">
                <a:ea typeface="Calibri"/>
                <a:cs typeface="Calibri"/>
              </a:rPr>
              <a:t>Pipeline control and cache request handling</a:t>
            </a:r>
            <a:br>
              <a:rPr lang="en-US">
                <a:ea typeface="Calibri"/>
                <a:cs typeface="Calibri"/>
              </a:rPr>
            </a:br>
            <a:r>
              <a:rPr lang="en-US">
                <a:ea typeface="Calibri"/>
                <a:cs typeface="Calibri"/>
              </a:rPr>
              <a:t>in </a:t>
            </a:r>
            <a:r>
              <a:rPr lang="en-US" i="1">
                <a:ea typeface="Calibri"/>
                <a:cs typeface="Calibri"/>
              </a:rPr>
              <a:t>two concurrent blocks</a:t>
            </a:r>
            <a:r>
              <a:rPr lang="en-US">
                <a:ea typeface="Calibri"/>
                <a:cs typeface="Calibri"/>
              </a:rPr>
              <a:t>.</a:t>
            </a:r>
          </a:p>
          <a:p>
            <a:pPr marL="742950" lvl="1" indent="-285750">
              <a:buFont typeface="Courier New"/>
              <a:buChar char="o"/>
            </a:pPr>
            <a:r>
              <a:rPr lang="en-US">
                <a:ea typeface="Calibri"/>
                <a:cs typeface="Calibri"/>
              </a:rPr>
              <a:t>Doesn't use an FSM</a:t>
            </a:r>
          </a:p>
          <a:p>
            <a:pPr marL="742950" lvl="1" indent="-285750">
              <a:buFont typeface="Courier New"/>
              <a:buChar char="o"/>
            </a:pPr>
            <a:r>
              <a:rPr lang="en-US">
                <a:ea typeface="Calibri"/>
                <a:cs typeface="Calibri"/>
              </a:rPr>
              <a:t>Prefetches several instructions at a time</a:t>
            </a:r>
          </a:p>
          <a:p>
            <a:endParaRPr lang="en-US">
              <a:ea typeface="Calibri"/>
              <a:cs typeface="Calibri"/>
            </a:endParaRPr>
          </a:p>
          <a:p>
            <a:r>
              <a:rPr lang="en-US">
                <a:ea typeface="Calibri"/>
                <a:cs typeface="Calibri"/>
              </a:rPr>
              <a:t>Results:</a:t>
            </a:r>
          </a:p>
          <a:p>
            <a:r>
              <a:rPr lang="en-US">
                <a:ea typeface="Calibri"/>
                <a:cs typeface="Calibri"/>
              </a:rPr>
              <a:t> The instruction fetch stage is now capable of pushing a new instruction to the pipeline every clock cycle*. </a:t>
            </a:r>
            <a:br>
              <a:rPr lang="en-US">
                <a:ea typeface="Calibri"/>
                <a:cs typeface="Calibri"/>
              </a:rPr>
            </a:br>
            <a:r>
              <a:rPr lang="en-US">
                <a:ea typeface="Calibri"/>
                <a:cs typeface="Calibri"/>
              </a:rPr>
              <a:t>(*During an I-cache hit; not including branching inst.)</a:t>
            </a:r>
            <a:endParaRPr lang="en-US"/>
          </a:p>
        </p:txBody>
      </p:sp>
      <p:pic>
        <p:nvPicPr>
          <p:cNvPr id="10" name="Content Placeholder 9" descr="A screenshot of a computer program&#10;&#10;AI-generated content may be incorrect.">
            <a:extLst>
              <a:ext uri="{FF2B5EF4-FFF2-40B4-BE49-F238E27FC236}">
                <a16:creationId xmlns:a16="http://schemas.microsoft.com/office/drawing/2014/main" id="{915383A1-256B-2A42-F449-C7E50C7D2721}"/>
              </a:ext>
            </a:extLst>
          </p:cNvPr>
          <p:cNvPicPr>
            <a:picLocks noGrp="1" noChangeAspect="1"/>
          </p:cNvPicPr>
          <p:nvPr>
            <p:ph idx="1"/>
          </p:nvPr>
        </p:nvPicPr>
        <p:blipFill>
          <a:blip r:embed="rId2"/>
          <a:stretch>
            <a:fillRect/>
          </a:stretch>
        </p:blipFill>
        <p:spPr>
          <a:xfrm>
            <a:off x="6374234" y="148225"/>
            <a:ext cx="4610516" cy="6706191"/>
          </a:xfrm>
        </p:spPr>
      </p:pic>
      <p:sp>
        <p:nvSpPr>
          <p:cNvPr id="11" name="Left Brace 10">
            <a:extLst>
              <a:ext uri="{FF2B5EF4-FFF2-40B4-BE49-F238E27FC236}">
                <a16:creationId xmlns:a16="http://schemas.microsoft.com/office/drawing/2014/main" id="{659D1170-0D4F-17EC-21B3-5573669679B8}"/>
              </a:ext>
            </a:extLst>
          </p:cNvPr>
          <p:cNvSpPr/>
          <p:nvPr/>
        </p:nvSpPr>
        <p:spPr>
          <a:xfrm>
            <a:off x="6085562" y="146136"/>
            <a:ext cx="375780" cy="4311041"/>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11641549-0B35-348F-71D2-F55D8C6C3826}"/>
              </a:ext>
            </a:extLst>
          </p:cNvPr>
          <p:cNvSpPr/>
          <p:nvPr/>
        </p:nvSpPr>
        <p:spPr>
          <a:xfrm>
            <a:off x="6085560" y="4624191"/>
            <a:ext cx="292274" cy="223380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2672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4A9A-FC32-6E70-755D-4AD63B287657}"/>
              </a:ext>
            </a:extLst>
          </p:cNvPr>
          <p:cNvSpPr>
            <a:spLocks noGrp="1"/>
          </p:cNvSpPr>
          <p:nvPr>
            <p:ph type="title"/>
          </p:nvPr>
        </p:nvSpPr>
        <p:spPr/>
        <p:txBody>
          <a:bodyPr/>
          <a:lstStyle/>
          <a:p>
            <a:r>
              <a:rPr lang="en-US">
                <a:latin typeface="Arial Black"/>
              </a:rPr>
              <a:t>Instruction Fetch Testing</a:t>
            </a:r>
            <a:endParaRPr lang="en-US"/>
          </a:p>
        </p:txBody>
      </p:sp>
      <p:sp>
        <p:nvSpPr>
          <p:cNvPr id="3" name="Content Placeholder 2">
            <a:extLst>
              <a:ext uri="{FF2B5EF4-FFF2-40B4-BE49-F238E27FC236}">
                <a16:creationId xmlns:a16="http://schemas.microsoft.com/office/drawing/2014/main" id="{D4837FFD-D9D1-9B7E-9890-53B5DAF494FA}"/>
              </a:ext>
            </a:extLst>
          </p:cNvPr>
          <p:cNvSpPr>
            <a:spLocks noGrp="1"/>
          </p:cNvSpPr>
          <p:nvPr>
            <p:ph idx="1"/>
          </p:nvPr>
        </p:nvSpPr>
        <p:spPr/>
        <p:txBody>
          <a:bodyPr/>
          <a:lstStyle/>
          <a:p>
            <a:r>
              <a:rPr lang="en-US">
                <a:latin typeface="Arial"/>
                <a:cs typeface="Arial"/>
              </a:rPr>
              <a:t>Preload sequence of instructions </a:t>
            </a:r>
            <a:endParaRPr lang="en-US"/>
          </a:p>
          <a:p>
            <a:r>
              <a:rPr lang="en-US">
                <a:latin typeface="Arial"/>
                <a:cs typeface="Arial"/>
              </a:rPr>
              <a:t>Validate FSM transitions, PC updates, and cache communication </a:t>
            </a:r>
            <a:endParaRPr lang="en-US"/>
          </a:p>
          <a:p>
            <a:r>
              <a:rPr lang="en-US">
                <a:latin typeface="Arial"/>
                <a:cs typeface="Arial"/>
              </a:rPr>
              <a:t>Simulate edge cases </a:t>
            </a:r>
            <a:endParaRPr lang="en-US"/>
          </a:p>
          <a:p>
            <a:r>
              <a:rPr lang="en-US">
                <a:latin typeface="Arial"/>
                <a:cs typeface="Arial"/>
              </a:rPr>
              <a:t>Sequential fetching when the pipeline ready flag is 1</a:t>
            </a:r>
            <a:endParaRPr lang="en-US"/>
          </a:p>
          <a:p>
            <a:r>
              <a:rPr lang="en-US">
                <a:latin typeface="Arial"/>
                <a:cs typeface="Arial"/>
              </a:rPr>
              <a:t>Produce a no op for memory stalls </a:t>
            </a:r>
          </a:p>
          <a:p>
            <a:r>
              <a:rPr lang="en-US">
                <a:latin typeface="Arial"/>
                <a:cs typeface="Arial"/>
              </a:rPr>
              <a:t>Correct synchronization with pipeline and accurate instructions delivery</a:t>
            </a: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61DE2B52-FFE3-2A4D-3015-9A4F40272B63}"/>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7075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F21A-61DD-AB47-64E4-A04926747D4D}"/>
              </a:ext>
            </a:extLst>
          </p:cNvPr>
          <p:cNvSpPr>
            <a:spLocks noGrp="1"/>
          </p:cNvSpPr>
          <p:nvPr>
            <p:ph type="title"/>
          </p:nvPr>
        </p:nvSpPr>
        <p:spPr>
          <a:xfrm>
            <a:off x="1104900" y="660665"/>
            <a:ext cx="9982201" cy="718150"/>
          </a:xfrm>
        </p:spPr>
        <p:txBody>
          <a:bodyPr/>
          <a:lstStyle/>
          <a:p>
            <a:r>
              <a:rPr lang="en-US">
                <a:latin typeface="Arial Black"/>
              </a:rPr>
              <a:t>Testing Waveforms and logs </a:t>
            </a:r>
          </a:p>
        </p:txBody>
      </p:sp>
      <p:pic>
        <p:nvPicPr>
          <p:cNvPr id="4" name="Content Placeholder 3">
            <a:extLst>
              <a:ext uri="{FF2B5EF4-FFF2-40B4-BE49-F238E27FC236}">
                <a16:creationId xmlns:a16="http://schemas.microsoft.com/office/drawing/2014/main" id="{4A757A1E-D2C5-C0B7-4C19-7600ECBAED59}"/>
              </a:ext>
            </a:extLst>
          </p:cNvPr>
          <p:cNvPicPr>
            <a:picLocks noGrp="1" noChangeAspect="1"/>
          </p:cNvPicPr>
          <p:nvPr>
            <p:ph idx="1"/>
          </p:nvPr>
        </p:nvPicPr>
        <p:blipFill>
          <a:blip r:embed="rId2"/>
          <a:stretch>
            <a:fillRect/>
          </a:stretch>
        </p:blipFill>
        <p:spPr>
          <a:xfrm>
            <a:off x="5541587" y="3087090"/>
            <a:ext cx="5523782" cy="2750275"/>
          </a:xfrm>
        </p:spPr>
      </p:pic>
      <p:pic>
        <p:nvPicPr>
          <p:cNvPr id="5" name="Picture 4" descr="A person with a beard and mustache wearing a striped shirt&#10;&#10;AI-generated content may be incorrect.">
            <a:extLst>
              <a:ext uri="{FF2B5EF4-FFF2-40B4-BE49-F238E27FC236}">
                <a16:creationId xmlns:a16="http://schemas.microsoft.com/office/drawing/2014/main" id="{347AC5D0-BDF8-C134-930A-FDCE9A82C79E}"/>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66B7530-DFBD-6CA0-F9AB-A6DF2746C837}"/>
              </a:ext>
            </a:extLst>
          </p:cNvPr>
          <p:cNvSpPr txBox="1"/>
          <p:nvPr/>
        </p:nvSpPr>
        <p:spPr>
          <a:xfrm>
            <a:off x="643257" y="1878088"/>
            <a:ext cx="3970177"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panose="020F0502020204030204"/>
                <a:cs typeface="Calibri" panose="020F0502020204030204"/>
              </a:rPr>
              <a:t>Initial testing of the </a:t>
            </a:r>
            <a:r>
              <a:rPr lang="en-US" err="1">
                <a:latin typeface="Aptos"/>
                <a:ea typeface="Calibri" panose="020F0502020204030204"/>
                <a:cs typeface="Calibri" panose="020F0502020204030204"/>
              </a:rPr>
              <a:t>IFetch</a:t>
            </a:r>
            <a:r>
              <a:rPr lang="en-US">
                <a:latin typeface="Aptos"/>
                <a:ea typeface="Calibri" panose="020F0502020204030204"/>
                <a:cs typeface="Calibri" panose="020F0502020204030204"/>
              </a:rPr>
              <a:t> required testing its interaction with the Instruction cache.</a:t>
            </a:r>
            <a:endParaRPr lang="en-US">
              <a:ea typeface="Calibri" panose="020F0502020204030204"/>
              <a:cs typeface="Calibri" panose="020F0502020204030204"/>
            </a:endParaRP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Here we tested using a standard testbench and comparing captured data with expected results.</a:t>
            </a: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The testbench compares fetched instructions against known expected values detailing correctness at each PC.</a:t>
            </a: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This test does not include branching.</a:t>
            </a:r>
          </a:p>
        </p:txBody>
      </p:sp>
      <p:sp>
        <p:nvSpPr>
          <p:cNvPr id="10" name="Arrow: Curved Right 9">
            <a:extLst>
              <a:ext uri="{FF2B5EF4-FFF2-40B4-BE49-F238E27FC236}">
                <a16:creationId xmlns:a16="http://schemas.microsoft.com/office/drawing/2014/main" id="{0FE89D6A-196E-E373-639E-7FE474F26D3B}"/>
              </a:ext>
            </a:extLst>
          </p:cNvPr>
          <p:cNvSpPr/>
          <p:nvPr/>
        </p:nvSpPr>
        <p:spPr>
          <a:xfrm>
            <a:off x="4731026" y="2239617"/>
            <a:ext cx="927652" cy="27829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Rounded Corners 10">
            <a:extLst>
              <a:ext uri="{FF2B5EF4-FFF2-40B4-BE49-F238E27FC236}">
                <a16:creationId xmlns:a16="http://schemas.microsoft.com/office/drawing/2014/main" id="{D79A9A19-D215-CA83-C99E-AC10C1E0CD21}"/>
              </a:ext>
            </a:extLst>
          </p:cNvPr>
          <p:cNvSpPr/>
          <p:nvPr/>
        </p:nvSpPr>
        <p:spPr>
          <a:xfrm>
            <a:off x="5900593" y="1360348"/>
            <a:ext cx="2040834" cy="14444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F5DAE1-9365-2B86-5734-BC0ACF35DEBA}"/>
              </a:ext>
            </a:extLst>
          </p:cNvPr>
          <p:cNvSpPr txBox="1"/>
          <p:nvPr/>
        </p:nvSpPr>
        <p:spPr>
          <a:xfrm>
            <a:off x="5997358" y="1527501"/>
            <a:ext cx="1851803"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latin typeface="Aptos"/>
                <a:ea typeface="Calibri"/>
                <a:cs typeface="Calibri"/>
              </a:rPr>
              <a:t>Notice matching fetches even after moving to another cache line. </a:t>
            </a:r>
            <a:endParaRPr lang="en-US">
              <a:latin typeface="Aptos"/>
            </a:endParaRPr>
          </a:p>
        </p:txBody>
      </p:sp>
    </p:spTree>
    <p:extLst>
      <p:ext uri="{BB962C8B-B14F-4D97-AF65-F5344CB8AC3E}">
        <p14:creationId xmlns:p14="http://schemas.microsoft.com/office/powerpoint/2010/main" val="3507420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C5E8-12B5-9932-143D-CE2CF9A05E9A}"/>
              </a:ext>
            </a:extLst>
          </p:cNvPr>
          <p:cNvSpPr>
            <a:spLocks noGrp="1"/>
          </p:cNvSpPr>
          <p:nvPr>
            <p:ph type="title"/>
          </p:nvPr>
        </p:nvSpPr>
        <p:spPr>
          <a:xfrm>
            <a:off x="1104900" y="175522"/>
            <a:ext cx="9982201" cy="718150"/>
          </a:xfrm>
        </p:spPr>
        <p:txBody>
          <a:bodyPr/>
          <a:lstStyle/>
          <a:p>
            <a:r>
              <a:rPr lang="en-US"/>
              <a:t>Testing Waveforms and logs </a:t>
            </a:r>
          </a:p>
        </p:txBody>
      </p:sp>
      <p:pic>
        <p:nvPicPr>
          <p:cNvPr id="4" name="Content Placeholder 3" descr="A screenshot of a video game&#10;&#10;Description automatically generated">
            <a:extLst>
              <a:ext uri="{FF2B5EF4-FFF2-40B4-BE49-F238E27FC236}">
                <a16:creationId xmlns:a16="http://schemas.microsoft.com/office/drawing/2014/main" id="{DE9AC95E-83FF-7070-BD6C-84A569BA6B1D}"/>
              </a:ext>
            </a:extLst>
          </p:cNvPr>
          <p:cNvPicPr>
            <a:picLocks noGrp="1" noChangeAspect="1"/>
          </p:cNvPicPr>
          <p:nvPr>
            <p:ph idx="1"/>
          </p:nvPr>
        </p:nvPicPr>
        <p:blipFill>
          <a:blip r:embed="rId2"/>
          <a:stretch>
            <a:fillRect/>
          </a:stretch>
        </p:blipFill>
        <p:spPr>
          <a:xfrm>
            <a:off x="4372791" y="1365769"/>
            <a:ext cx="7351347" cy="709980"/>
          </a:xfrm>
        </p:spPr>
      </p:pic>
      <p:pic>
        <p:nvPicPr>
          <p:cNvPr id="5" name="Picture 4" descr="A screenshot of a computer&#10;&#10;Description automatically generated">
            <a:extLst>
              <a:ext uri="{FF2B5EF4-FFF2-40B4-BE49-F238E27FC236}">
                <a16:creationId xmlns:a16="http://schemas.microsoft.com/office/drawing/2014/main" id="{4F0F03EF-B0DF-7AF5-B368-C52D50B88C3C}"/>
              </a:ext>
            </a:extLst>
          </p:cNvPr>
          <p:cNvPicPr>
            <a:picLocks noChangeAspect="1"/>
          </p:cNvPicPr>
          <p:nvPr/>
        </p:nvPicPr>
        <p:blipFill>
          <a:blip r:embed="rId3"/>
          <a:stretch>
            <a:fillRect/>
          </a:stretch>
        </p:blipFill>
        <p:spPr>
          <a:xfrm>
            <a:off x="5859712" y="2435120"/>
            <a:ext cx="5860033" cy="228600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87DE47E-ECEB-F289-44F5-B5519A16D7CD}"/>
              </a:ext>
            </a:extLst>
          </p:cNvPr>
          <p:cNvPicPr>
            <a:picLocks noChangeAspect="1"/>
          </p:cNvPicPr>
          <p:nvPr/>
        </p:nvPicPr>
        <p:blipFill>
          <a:blip r:embed="rId4"/>
          <a:stretch>
            <a:fillRect/>
          </a:stretch>
        </p:blipFill>
        <p:spPr>
          <a:xfrm>
            <a:off x="4165145" y="5060278"/>
            <a:ext cx="7840818" cy="921575"/>
          </a:xfrm>
          <a:prstGeom prst="rect">
            <a:avLst/>
          </a:prstGeom>
        </p:spPr>
      </p:pic>
      <p:pic>
        <p:nvPicPr>
          <p:cNvPr id="7" name="Picture 6" descr="A person with a beard and mustache wearing a striped shirt&#10;&#10;AI-generated content may be incorrect.">
            <a:extLst>
              <a:ext uri="{FF2B5EF4-FFF2-40B4-BE49-F238E27FC236}">
                <a16:creationId xmlns:a16="http://schemas.microsoft.com/office/drawing/2014/main" id="{D6327FD1-F41D-C77B-AA60-B2DBAFA04637}"/>
              </a:ext>
            </a:extLst>
          </p:cNvPr>
          <p:cNvPicPr>
            <a:picLocks noChangeAspect="1"/>
          </p:cNvPicPr>
          <p:nvPr/>
        </p:nvPicPr>
        <p:blipFill>
          <a:blip r:embed="rId5"/>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EE7E8A9-F23A-4C54-0F09-CFF4A29C3193}"/>
              </a:ext>
            </a:extLst>
          </p:cNvPr>
          <p:cNvSpPr txBox="1"/>
          <p:nvPr/>
        </p:nvSpPr>
        <p:spPr>
          <a:xfrm>
            <a:off x="542897" y="1653845"/>
            <a:ext cx="2840966" cy="24929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panose="020F0502020204030204"/>
                <a:cs typeface="Calibri" panose="020F0502020204030204"/>
              </a:rPr>
              <a:t>Here is the simulation waveform for the initial testbench. </a:t>
            </a: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Notice how the PC lines up with its respective instruction. </a:t>
            </a:r>
          </a:p>
          <a:p>
            <a:pPr marL="285750" indent="-285750">
              <a:buFont typeface="Arial"/>
              <a:buChar char="•"/>
            </a:pPr>
            <a:endParaRPr lang="en-US">
              <a:latin typeface="Aptos"/>
              <a:ea typeface="Calibri" panose="020F0502020204030204"/>
              <a:cs typeface="Calibri" panose="020F0502020204030204"/>
            </a:endParaRPr>
          </a:p>
          <a:p>
            <a:pPr marL="285750" indent="-285750">
              <a:buFont typeface="Arial"/>
              <a:buChar char="•"/>
            </a:pPr>
            <a:endParaRPr lang="en-US">
              <a:latin typeface="Aptos"/>
              <a:ea typeface="Calibri" panose="020F0502020204030204"/>
              <a:cs typeface="Calibri" panose="020F0502020204030204"/>
            </a:endParaRPr>
          </a:p>
        </p:txBody>
      </p:sp>
      <p:sp>
        <p:nvSpPr>
          <p:cNvPr id="10" name="Arrow: Down 9">
            <a:extLst>
              <a:ext uri="{FF2B5EF4-FFF2-40B4-BE49-F238E27FC236}">
                <a16:creationId xmlns:a16="http://schemas.microsoft.com/office/drawing/2014/main" id="{8390F494-3513-EA43-2095-2EC5E52B46F6}"/>
              </a:ext>
            </a:extLst>
          </p:cNvPr>
          <p:cNvSpPr/>
          <p:nvPr/>
        </p:nvSpPr>
        <p:spPr>
          <a:xfrm>
            <a:off x="7297149" y="1716385"/>
            <a:ext cx="356323"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000868A-B551-B988-D6E1-11400DF1AF7F}"/>
              </a:ext>
            </a:extLst>
          </p:cNvPr>
          <p:cNvSpPr/>
          <p:nvPr/>
        </p:nvSpPr>
        <p:spPr>
          <a:xfrm>
            <a:off x="10910080" y="1716385"/>
            <a:ext cx="356323"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Curved Down 11">
            <a:extLst>
              <a:ext uri="{FF2B5EF4-FFF2-40B4-BE49-F238E27FC236}">
                <a16:creationId xmlns:a16="http://schemas.microsoft.com/office/drawing/2014/main" id="{0F6B5BD2-F4F7-7C59-FC76-4E057C5E5C44}"/>
              </a:ext>
            </a:extLst>
          </p:cNvPr>
          <p:cNvSpPr/>
          <p:nvPr/>
        </p:nvSpPr>
        <p:spPr>
          <a:xfrm>
            <a:off x="5307723" y="2230820"/>
            <a:ext cx="2496206" cy="71733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8C0B6AE3-87DD-99C8-EB4B-6C46D3F66B5C}"/>
              </a:ext>
            </a:extLst>
          </p:cNvPr>
          <p:cNvSpPr txBox="1"/>
          <p:nvPr/>
        </p:nvSpPr>
        <p:spPr>
          <a:xfrm>
            <a:off x="3949261" y="3032233"/>
            <a:ext cx="1749971"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latin typeface="Aptos"/>
                <a:ea typeface="Calibri" panose="020F0502020204030204"/>
                <a:cs typeface="Calibri" panose="020F0502020204030204"/>
              </a:rPr>
              <a:t>Indicates cache line shift. </a:t>
            </a:r>
            <a:endParaRPr lang="en-US">
              <a:latin typeface="Aptos"/>
            </a:endParaRPr>
          </a:p>
          <a:p>
            <a:pPr marL="285750" indent="-285750">
              <a:buFont typeface="Arial"/>
              <a:buChar char="•"/>
            </a:pPr>
            <a:endParaRPr lang="en-US">
              <a:ea typeface="Calibri" panose="020F0502020204030204"/>
              <a:cs typeface="Calibri" panose="020F0502020204030204"/>
            </a:endParaRPr>
          </a:p>
        </p:txBody>
      </p:sp>
      <p:sp>
        <p:nvSpPr>
          <p:cNvPr id="14" name="Arrow: Down 13">
            <a:extLst>
              <a:ext uri="{FF2B5EF4-FFF2-40B4-BE49-F238E27FC236}">
                <a16:creationId xmlns:a16="http://schemas.microsoft.com/office/drawing/2014/main" id="{94A30D39-F718-4830-2363-33A752BCAC1A}"/>
              </a:ext>
            </a:extLst>
          </p:cNvPr>
          <p:cNvSpPr/>
          <p:nvPr/>
        </p:nvSpPr>
        <p:spPr>
          <a:xfrm>
            <a:off x="11041459" y="4357109"/>
            <a:ext cx="356323"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C82AB90D-EFCF-9A37-9795-68215CA1DEE4}"/>
              </a:ext>
            </a:extLst>
          </p:cNvPr>
          <p:cNvSpPr/>
          <p:nvPr/>
        </p:nvSpPr>
        <p:spPr>
          <a:xfrm>
            <a:off x="4827218" y="5434420"/>
            <a:ext cx="369460"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1029A6B-06EE-577D-54A4-17EB706450D5}"/>
              </a:ext>
            </a:extLst>
          </p:cNvPr>
          <p:cNvSpPr/>
          <p:nvPr/>
        </p:nvSpPr>
        <p:spPr>
          <a:xfrm>
            <a:off x="7984293" y="5437170"/>
            <a:ext cx="369460" cy="1866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23AC4DC-DE91-3990-8137-7E1539B3718E}"/>
              </a:ext>
            </a:extLst>
          </p:cNvPr>
          <p:cNvSpPr/>
          <p:nvPr/>
        </p:nvSpPr>
        <p:spPr>
          <a:xfrm>
            <a:off x="11221112" y="5431059"/>
            <a:ext cx="325159" cy="1955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5534D4-64FA-8C4D-E099-129B00AA6910}"/>
              </a:ext>
            </a:extLst>
          </p:cNvPr>
          <p:cNvSpPr txBox="1"/>
          <p:nvPr/>
        </p:nvSpPr>
        <p:spPr>
          <a:xfrm>
            <a:off x="576365" y="3697887"/>
            <a:ext cx="2785048"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panose="020F0502020204030204"/>
                <a:cs typeface="Calibri" panose="020F0502020204030204"/>
              </a:rPr>
              <a:t>Even after cache line shift, the PC continues to line up with its respective instruction. </a:t>
            </a:r>
            <a:endParaRPr lang="en-US">
              <a:latin typeface="Aptos"/>
            </a:endParaRPr>
          </a:p>
          <a:p>
            <a:endParaRPr lang="en-US">
              <a:latin typeface="Aptos"/>
              <a:ea typeface="Calibri" panose="020F0502020204030204"/>
              <a:cs typeface="Calibri" panose="020F0502020204030204"/>
            </a:endParaRPr>
          </a:p>
          <a:p>
            <a:pPr marL="285750" indent="-285750">
              <a:buFont typeface="Arial"/>
              <a:buChar char="•"/>
            </a:pPr>
            <a:r>
              <a:rPr lang="en-US">
                <a:latin typeface="Aptos"/>
                <a:ea typeface="Calibri" panose="020F0502020204030204"/>
                <a:cs typeface="Calibri" panose="020F0502020204030204"/>
              </a:rPr>
              <a:t>Demonstrating proper functionality for the Instruction Fetch stage</a:t>
            </a:r>
          </a:p>
        </p:txBody>
      </p:sp>
    </p:spTree>
    <p:extLst>
      <p:ext uri="{BB962C8B-B14F-4D97-AF65-F5344CB8AC3E}">
        <p14:creationId xmlns:p14="http://schemas.microsoft.com/office/powerpoint/2010/main" val="3719984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4ADE7-296A-ECD8-CCDD-CF710F47B9E5}"/>
              </a:ext>
            </a:extLst>
          </p:cNvPr>
          <p:cNvSpPr>
            <a:spLocks noGrp="1"/>
          </p:cNvSpPr>
          <p:nvPr>
            <p:ph type="title"/>
          </p:nvPr>
        </p:nvSpPr>
        <p:spPr>
          <a:xfrm>
            <a:off x="1104900" y="465281"/>
            <a:ext cx="9982201" cy="718150"/>
          </a:xfrm>
        </p:spPr>
        <p:txBody>
          <a:bodyPr/>
          <a:lstStyle/>
          <a:p>
            <a:r>
              <a:rPr lang="en-US">
                <a:latin typeface="Arial Black"/>
              </a:rPr>
              <a:t>UVM Report of </a:t>
            </a:r>
            <a:r>
              <a:rPr lang="en-US" err="1">
                <a:latin typeface="Arial Black"/>
              </a:rPr>
              <a:t>IFetch</a:t>
            </a:r>
            <a:r>
              <a:rPr lang="en-US">
                <a:latin typeface="Arial Black"/>
              </a:rPr>
              <a:t> Testing</a:t>
            </a:r>
            <a:endParaRPr lang="en-US"/>
          </a:p>
        </p:txBody>
      </p:sp>
      <p:pic>
        <p:nvPicPr>
          <p:cNvPr id="4" name="Content Placeholder 6" descr="A screenshot of a computer program&#10;&#10;AI-generated content may be incorrect.">
            <a:extLst>
              <a:ext uri="{FF2B5EF4-FFF2-40B4-BE49-F238E27FC236}">
                <a16:creationId xmlns:a16="http://schemas.microsoft.com/office/drawing/2014/main" id="{2A35DB09-5507-5CE9-8AC7-1E23ED41D36B}"/>
              </a:ext>
            </a:extLst>
          </p:cNvPr>
          <p:cNvPicPr>
            <a:picLocks noChangeAspect="1"/>
          </p:cNvPicPr>
          <p:nvPr/>
        </p:nvPicPr>
        <p:blipFill>
          <a:blip r:embed="rId2"/>
          <a:srcRect r="17625" b="-1778"/>
          <a:stretch/>
        </p:blipFill>
        <p:spPr>
          <a:xfrm>
            <a:off x="4959151" y="3603049"/>
            <a:ext cx="6991438" cy="2422202"/>
          </a:xfrm>
          <a:prstGeom prst="rect">
            <a:avLst/>
          </a:prstGeom>
        </p:spPr>
      </p:pic>
      <p:sp>
        <p:nvSpPr>
          <p:cNvPr id="6" name="Arrow: Right 5">
            <a:extLst>
              <a:ext uri="{FF2B5EF4-FFF2-40B4-BE49-F238E27FC236}">
                <a16:creationId xmlns:a16="http://schemas.microsoft.com/office/drawing/2014/main" id="{752C6125-ED83-D267-36E9-20D23F338FEE}"/>
              </a:ext>
            </a:extLst>
          </p:cNvPr>
          <p:cNvSpPr/>
          <p:nvPr/>
        </p:nvSpPr>
        <p:spPr>
          <a:xfrm>
            <a:off x="4550413" y="5245598"/>
            <a:ext cx="414215" cy="2891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8B416CB-34FC-E216-C675-AFF40CDE9820}"/>
              </a:ext>
            </a:extLst>
          </p:cNvPr>
          <p:cNvSpPr/>
          <p:nvPr/>
        </p:nvSpPr>
        <p:spPr>
          <a:xfrm>
            <a:off x="4550412" y="5794946"/>
            <a:ext cx="414215" cy="2891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E49BBFA-CA0B-E3E0-0D0E-78CBAB4B7E71}"/>
              </a:ext>
            </a:extLst>
          </p:cNvPr>
          <p:cNvSpPr/>
          <p:nvPr/>
        </p:nvSpPr>
        <p:spPr>
          <a:xfrm>
            <a:off x="4550412" y="3535527"/>
            <a:ext cx="414215" cy="2891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4F34C6-4C40-CE74-112B-4166A0B366C1}"/>
              </a:ext>
            </a:extLst>
          </p:cNvPr>
          <p:cNvSpPr txBox="1"/>
          <p:nvPr/>
        </p:nvSpPr>
        <p:spPr>
          <a:xfrm>
            <a:off x="719969" y="1621056"/>
            <a:ext cx="3492840"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Sans-Serif"/>
              <a:buChar char="•"/>
            </a:pPr>
            <a:r>
              <a:rPr lang="en-US">
                <a:ea typeface="Calibri" panose="020F0502020204030204"/>
                <a:cs typeface="Calibri" panose="020F0502020204030204"/>
              </a:rPr>
              <a:t>UVM implementation of the previous testbench. </a:t>
            </a:r>
          </a:p>
          <a:p>
            <a:endParaRPr lang="en-US">
              <a:ea typeface="Calibri" panose="020F0502020204030204"/>
              <a:cs typeface="Calibri" panose="020F0502020204030204"/>
            </a:endParaRPr>
          </a:p>
          <a:p>
            <a:pPr marL="285750" indent="-285750">
              <a:buFont typeface="Arial,Sans-Serif"/>
              <a:buChar char="•"/>
            </a:pPr>
            <a:r>
              <a:rPr lang="en-US">
                <a:ea typeface="Calibri" panose="020F0502020204030204"/>
                <a:cs typeface="Calibri" panose="020F0502020204030204"/>
              </a:rPr>
              <a:t>Obtained a successful report and observed proper functionality.</a:t>
            </a:r>
          </a:p>
          <a:p>
            <a:endParaRPr lang="en-US">
              <a:ea typeface="Calibri" panose="020F0502020204030204"/>
              <a:cs typeface="Calibri" panose="020F0502020204030204"/>
            </a:endParaRPr>
          </a:p>
          <a:p>
            <a:pPr marL="285750" indent="-285750">
              <a:buFont typeface="Arial,Sans-Serif"/>
              <a:buChar char="•"/>
            </a:pPr>
            <a:r>
              <a:rPr lang="en-US">
                <a:ea typeface="Calibri" panose="020F0502020204030204"/>
                <a:cs typeface="Calibri" panose="020F0502020204030204"/>
              </a:rPr>
              <a:t>Due to the nature of UVM, combining all file dependencies for this multi modular testing proved tedious but the report demonstrates successful functionality.</a:t>
            </a:r>
          </a:p>
          <a:p>
            <a:endParaRPr lang="en-US">
              <a:ea typeface="Calibri" panose="020F0502020204030204"/>
              <a:cs typeface="Calibri" panose="020F0502020204030204"/>
            </a:endParaRPr>
          </a:p>
          <a:p>
            <a:pPr marL="285750" indent="-285750">
              <a:buFont typeface="Arial"/>
              <a:buChar char="•"/>
            </a:pPr>
            <a:r>
              <a:rPr lang="en-US">
                <a:ea typeface="Calibri" panose="020F0502020204030204"/>
                <a:cs typeface="Calibri" panose="020F0502020204030204"/>
              </a:rPr>
              <a:t>Notice the matching instruction fetched with the expected results. </a:t>
            </a:r>
          </a:p>
        </p:txBody>
      </p:sp>
      <p:pic>
        <p:nvPicPr>
          <p:cNvPr id="11" name="Picture 10" descr="A person with a beard and mustache wearing a striped shirt&#10;&#10;AI-generated content may be incorrect.">
            <a:extLst>
              <a:ext uri="{FF2B5EF4-FFF2-40B4-BE49-F238E27FC236}">
                <a16:creationId xmlns:a16="http://schemas.microsoft.com/office/drawing/2014/main" id="{7702FE54-E85E-6A9F-A835-85FD420AE71A}"/>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Content Placeholder 6" descr="A screenshot of a computer&#10;&#10;AI-generated content may be incorrect.">
            <a:extLst>
              <a:ext uri="{FF2B5EF4-FFF2-40B4-BE49-F238E27FC236}">
                <a16:creationId xmlns:a16="http://schemas.microsoft.com/office/drawing/2014/main" id="{08E19B4A-C1C4-7A61-E316-EF4B6AF41E28}"/>
              </a:ext>
            </a:extLst>
          </p:cNvPr>
          <p:cNvPicPr>
            <a:picLocks noChangeAspect="1"/>
          </p:cNvPicPr>
          <p:nvPr/>
        </p:nvPicPr>
        <p:blipFill>
          <a:blip r:embed="rId4"/>
          <a:stretch>
            <a:fillRect/>
          </a:stretch>
        </p:blipFill>
        <p:spPr>
          <a:xfrm>
            <a:off x="7746469" y="468821"/>
            <a:ext cx="1093628" cy="2825046"/>
          </a:xfrm>
          <a:prstGeom prst="rect">
            <a:avLst/>
          </a:prstGeom>
        </p:spPr>
      </p:pic>
      <p:sp>
        <p:nvSpPr>
          <p:cNvPr id="10" name="Oval 9">
            <a:extLst>
              <a:ext uri="{FF2B5EF4-FFF2-40B4-BE49-F238E27FC236}">
                <a16:creationId xmlns:a16="http://schemas.microsoft.com/office/drawing/2014/main" id="{8B5A98EB-2E17-ED1A-C32B-D6D0319DA888}"/>
              </a:ext>
            </a:extLst>
          </p:cNvPr>
          <p:cNvSpPr/>
          <p:nvPr/>
        </p:nvSpPr>
        <p:spPr>
          <a:xfrm>
            <a:off x="5416664" y="1460998"/>
            <a:ext cx="1987826" cy="15107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76959C-8960-565C-369E-BFF006D17C21}"/>
              </a:ext>
            </a:extLst>
          </p:cNvPr>
          <p:cNvSpPr txBox="1"/>
          <p:nvPr/>
        </p:nvSpPr>
        <p:spPr>
          <a:xfrm>
            <a:off x="5712629" y="1783469"/>
            <a:ext cx="1400312"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Instructions from txt file being fetched. </a:t>
            </a:r>
            <a:endParaRPr lang="en-US"/>
          </a:p>
        </p:txBody>
      </p:sp>
      <p:cxnSp>
        <p:nvCxnSpPr>
          <p:cNvPr id="15" name="Connector: Elbow 14">
            <a:extLst>
              <a:ext uri="{FF2B5EF4-FFF2-40B4-BE49-F238E27FC236}">
                <a16:creationId xmlns:a16="http://schemas.microsoft.com/office/drawing/2014/main" id="{7AD945C5-FCD5-9B2F-5800-334BF1644F21}"/>
              </a:ext>
            </a:extLst>
          </p:cNvPr>
          <p:cNvCxnSpPr/>
          <p:nvPr/>
        </p:nvCxnSpPr>
        <p:spPr>
          <a:xfrm>
            <a:off x="8837342" y="535256"/>
            <a:ext cx="1458950" cy="48656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4CB9F82-5F9A-C050-5F3C-C9BCB07E0263}"/>
              </a:ext>
            </a:extLst>
          </p:cNvPr>
          <p:cNvCxnSpPr/>
          <p:nvPr/>
        </p:nvCxnSpPr>
        <p:spPr>
          <a:xfrm>
            <a:off x="8744414" y="721112"/>
            <a:ext cx="1462669" cy="521691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926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20C7B-C637-44E1-6C3F-122CE7DBF6B7}"/>
              </a:ext>
            </a:extLst>
          </p:cNvPr>
          <p:cNvSpPr>
            <a:spLocks noGrp="1"/>
          </p:cNvSpPr>
          <p:nvPr>
            <p:ph type="title"/>
          </p:nvPr>
        </p:nvSpPr>
        <p:spPr>
          <a:xfrm>
            <a:off x="458086" y="250585"/>
            <a:ext cx="9982201" cy="718150"/>
          </a:xfrm>
        </p:spPr>
        <p:txBody>
          <a:bodyPr anchor="b">
            <a:normAutofit/>
          </a:bodyPr>
          <a:lstStyle/>
          <a:p>
            <a:r>
              <a:rPr lang="en-US">
                <a:latin typeface="Arial Black"/>
              </a:rPr>
              <a:t>Additional Testing </a:t>
            </a:r>
          </a:p>
        </p:txBody>
      </p:sp>
      <p:pic>
        <p:nvPicPr>
          <p:cNvPr id="4" name="Content Placeholder 3" descr="A screenshot of a computer code&#10;&#10;AI-generated content may be incorrect.">
            <a:extLst>
              <a:ext uri="{FF2B5EF4-FFF2-40B4-BE49-F238E27FC236}">
                <a16:creationId xmlns:a16="http://schemas.microsoft.com/office/drawing/2014/main" id="{D119AF2C-AFF1-B91A-FC46-8C2BB4667FE8}"/>
              </a:ext>
            </a:extLst>
          </p:cNvPr>
          <p:cNvPicPr>
            <a:picLocks noGrp="1" noChangeAspect="1"/>
          </p:cNvPicPr>
          <p:nvPr>
            <p:ph idx="1"/>
          </p:nvPr>
        </p:nvPicPr>
        <p:blipFill>
          <a:blip r:embed="rId2"/>
          <a:srcRect t="17486" r="2" b="24930"/>
          <a:stretch/>
        </p:blipFill>
        <p:spPr>
          <a:xfrm>
            <a:off x="121388" y="1245224"/>
            <a:ext cx="11949224" cy="4706517"/>
          </a:xfrm>
          <a:noFill/>
        </p:spPr>
      </p:pic>
      <p:sp>
        <p:nvSpPr>
          <p:cNvPr id="6" name="Arrow: Down 5">
            <a:extLst>
              <a:ext uri="{FF2B5EF4-FFF2-40B4-BE49-F238E27FC236}">
                <a16:creationId xmlns:a16="http://schemas.microsoft.com/office/drawing/2014/main" id="{5E9D2BD8-F2BB-1694-5CCF-1B663F7E2D39}"/>
              </a:ext>
            </a:extLst>
          </p:cNvPr>
          <p:cNvSpPr/>
          <p:nvPr/>
        </p:nvSpPr>
        <p:spPr>
          <a:xfrm rot="-2520000">
            <a:off x="8471143" y="1450804"/>
            <a:ext cx="388730" cy="11043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EC6AB87D-99D4-DD0C-B54B-6F447D9C44CC}"/>
              </a:ext>
            </a:extLst>
          </p:cNvPr>
          <p:cNvSpPr/>
          <p:nvPr/>
        </p:nvSpPr>
        <p:spPr>
          <a:xfrm rot="-2520000">
            <a:off x="8364817" y="2336850"/>
            <a:ext cx="388730" cy="11043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497B6DAD-6E5C-F014-5AC2-135EBAA74F1E}"/>
              </a:ext>
            </a:extLst>
          </p:cNvPr>
          <p:cNvSpPr/>
          <p:nvPr/>
        </p:nvSpPr>
        <p:spPr>
          <a:xfrm rot="-2520000">
            <a:off x="8364817" y="3240617"/>
            <a:ext cx="388730" cy="11043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A899D1C-1B34-DBD6-F57F-A81AE23CD385}"/>
              </a:ext>
            </a:extLst>
          </p:cNvPr>
          <p:cNvSpPr/>
          <p:nvPr/>
        </p:nvSpPr>
        <p:spPr>
          <a:xfrm rot="-2520000">
            <a:off x="8471143" y="4481083"/>
            <a:ext cx="388730" cy="11043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9172DA3E-6AF7-4CDF-B7CD-FF0E5D8A7109}"/>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9E2F0F84-7041-1A0F-8902-D43A4FB07B53}"/>
              </a:ext>
            </a:extLst>
          </p:cNvPr>
          <p:cNvSpPr txBox="1"/>
          <p:nvPr/>
        </p:nvSpPr>
        <p:spPr>
          <a:xfrm>
            <a:off x="4542164" y="419499"/>
            <a:ext cx="465788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Pointing to all successful instruction fetching from the UVM testing.</a:t>
            </a:r>
            <a:endParaRPr lang="en-US"/>
          </a:p>
        </p:txBody>
      </p:sp>
    </p:spTree>
    <p:extLst>
      <p:ext uri="{BB962C8B-B14F-4D97-AF65-F5344CB8AC3E}">
        <p14:creationId xmlns:p14="http://schemas.microsoft.com/office/powerpoint/2010/main" val="3105155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9B3D-6BA1-DCD5-3C7D-F12608ADFBD0}"/>
              </a:ext>
            </a:extLst>
          </p:cNvPr>
          <p:cNvSpPr>
            <a:spLocks noGrp="1"/>
          </p:cNvSpPr>
          <p:nvPr>
            <p:ph type="title"/>
          </p:nvPr>
        </p:nvSpPr>
        <p:spPr>
          <a:xfrm>
            <a:off x="1104900" y="1127770"/>
            <a:ext cx="9291085" cy="700430"/>
          </a:xfrm>
        </p:spPr>
        <p:txBody>
          <a:bodyPr/>
          <a:lstStyle/>
          <a:p>
            <a:r>
              <a:rPr lang="en-US">
                <a:latin typeface="Arial Black"/>
              </a:rPr>
              <a:t>Additional Testing - UVM logs</a:t>
            </a:r>
            <a:endParaRPr lang="en-US"/>
          </a:p>
        </p:txBody>
      </p:sp>
      <p:pic>
        <p:nvPicPr>
          <p:cNvPr id="4" name="Content Placeholder 3" descr="A screenshot of a computer program&#10;&#10;AI-generated content may be incorrect.">
            <a:extLst>
              <a:ext uri="{FF2B5EF4-FFF2-40B4-BE49-F238E27FC236}">
                <a16:creationId xmlns:a16="http://schemas.microsoft.com/office/drawing/2014/main" id="{1AA9CF04-D908-563A-F560-A302EB90D6AB}"/>
              </a:ext>
            </a:extLst>
          </p:cNvPr>
          <p:cNvPicPr>
            <a:picLocks noGrp="1" noChangeAspect="1"/>
          </p:cNvPicPr>
          <p:nvPr>
            <p:ph idx="1"/>
          </p:nvPr>
        </p:nvPicPr>
        <p:blipFill>
          <a:blip r:embed="rId2"/>
          <a:stretch>
            <a:fillRect/>
          </a:stretch>
        </p:blipFill>
        <p:spPr>
          <a:xfrm>
            <a:off x="728290" y="2474685"/>
            <a:ext cx="10613728" cy="2440392"/>
          </a:xfrm>
        </p:spPr>
      </p:pic>
      <p:pic>
        <p:nvPicPr>
          <p:cNvPr id="5" name="Picture 4" descr="A person with a beard and mustache wearing a striped shirt&#10;&#10;AI-generated content may be incorrect.">
            <a:extLst>
              <a:ext uri="{FF2B5EF4-FFF2-40B4-BE49-F238E27FC236}">
                <a16:creationId xmlns:a16="http://schemas.microsoft.com/office/drawing/2014/main" id="{0F8B2914-A991-C40C-CC53-E7B11B82670D}"/>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Arrow: Right 5">
            <a:extLst>
              <a:ext uri="{FF2B5EF4-FFF2-40B4-BE49-F238E27FC236}">
                <a16:creationId xmlns:a16="http://schemas.microsoft.com/office/drawing/2014/main" id="{64551456-89DC-0069-5BD0-F91BB2298A9C}"/>
              </a:ext>
            </a:extLst>
          </p:cNvPr>
          <p:cNvSpPr/>
          <p:nvPr/>
        </p:nvSpPr>
        <p:spPr>
          <a:xfrm rot="-3600000">
            <a:off x="6037866" y="4949819"/>
            <a:ext cx="771428" cy="318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17A6E7-8CFF-32D2-7E08-1606D1FAA4C2}"/>
              </a:ext>
            </a:extLst>
          </p:cNvPr>
          <p:cNvSpPr txBox="1"/>
          <p:nvPr/>
        </p:nvSpPr>
        <p:spPr>
          <a:xfrm>
            <a:off x="4122665" y="5460723"/>
            <a:ext cx="211196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External PC change testing </a:t>
            </a:r>
            <a:endParaRPr lang="en-US"/>
          </a:p>
        </p:txBody>
      </p:sp>
    </p:spTree>
    <p:extLst>
      <p:ext uri="{BB962C8B-B14F-4D97-AF65-F5344CB8AC3E}">
        <p14:creationId xmlns:p14="http://schemas.microsoft.com/office/powerpoint/2010/main" val="653042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CEA9-6789-6F85-47E1-1D90FB7941FA}"/>
              </a:ext>
            </a:extLst>
          </p:cNvPr>
          <p:cNvSpPr>
            <a:spLocks noGrp="1"/>
          </p:cNvSpPr>
          <p:nvPr>
            <p:ph type="title"/>
          </p:nvPr>
        </p:nvSpPr>
        <p:spPr>
          <a:xfrm>
            <a:off x="1104900" y="290177"/>
            <a:ext cx="9982201" cy="718150"/>
          </a:xfrm>
        </p:spPr>
        <p:txBody>
          <a:bodyPr/>
          <a:lstStyle/>
          <a:p>
            <a:r>
              <a:rPr lang="en-US">
                <a:latin typeface="Arial Black"/>
              </a:rPr>
              <a:t>Code Coverage</a:t>
            </a:r>
          </a:p>
        </p:txBody>
      </p:sp>
      <p:pic>
        <p:nvPicPr>
          <p:cNvPr id="4" name="Picture 3" descr="A person with a beard and mustache wearing a striped shirt&#10;&#10;AI-generated content may be incorrect.">
            <a:extLst>
              <a:ext uri="{FF2B5EF4-FFF2-40B4-BE49-F238E27FC236}">
                <a16:creationId xmlns:a16="http://schemas.microsoft.com/office/drawing/2014/main" id="{75C591E7-B813-A6FC-6265-F8C4198EC98B}"/>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screenshot of a graph&#10;&#10;AI-generated content may be incorrect.">
            <a:extLst>
              <a:ext uri="{FF2B5EF4-FFF2-40B4-BE49-F238E27FC236}">
                <a16:creationId xmlns:a16="http://schemas.microsoft.com/office/drawing/2014/main" id="{DB1CBEB5-F5E1-5D02-74DD-7982A1B936A8}"/>
              </a:ext>
            </a:extLst>
          </p:cNvPr>
          <p:cNvPicPr>
            <a:picLocks noChangeAspect="1"/>
          </p:cNvPicPr>
          <p:nvPr/>
        </p:nvPicPr>
        <p:blipFill>
          <a:blip r:embed="rId3"/>
          <a:stretch>
            <a:fillRect/>
          </a:stretch>
        </p:blipFill>
        <p:spPr>
          <a:xfrm>
            <a:off x="4712886" y="1348450"/>
            <a:ext cx="6257925" cy="198120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B1D8726B-9160-6C92-44C1-4687AE30B43D}"/>
              </a:ext>
            </a:extLst>
          </p:cNvPr>
          <p:cNvPicPr>
            <a:picLocks noChangeAspect="1"/>
          </p:cNvPicPr>
          <p:nvPr/>
        </p:nvPicPr>
        <p:blipFill>
          <a:blip r:embed="rId4"/>
          <a:stretch>
            <a:fillRect/>
          </a:stretch>
        </p:blipFill>
        <p:spPr>
          <a:xfrm>
            <a:off x="5188291" y="3577119"/>
            <a:ext cx="5172075" cy="2828925"/>
          </a:xfrm>
          <a:prstGeom prst="rect">
            <a:avLst/>
          </a:prstGeom>
        </p:spPr>
      </p:pic>
      <p:sp>
        <p:nvSpPr>
          <p:cNvPr id="7" name="TextBox 6">
            <a:extLst>
              <a:ext uri="{FF2B5EF4-FFF2-40B4-BE49-F238E27FC236}">
                <a16:creationId xmlns:a16="http://schemas.microsoft.com/office/drawing/2014/main" id="{080A1862-9A2A-EA4A-C511-A3D7B51C0116}"/>
              </a:ext>
            </a:extLst>
          </p:cNvPr>
          <p:cNvSpPr txBox="1"/>
          <p:nvPr/>
        </p:nvSpPr>
        <p:spPr>
          <a:xfrm>
            <a:off x="605040" y="1516469"/>
            <a:ext cx="3368160" cy="45275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50000"/>
              </a:lnSpc>
              <a:buFont typeface="Arial"/>
              <a:buChar char="•"/>
            </a:pPr>
            <a:r>
              <a:rPr lang="en-US">
                <a:ea typeface="Calibri" panose="020F0502020204030204"/>
                <a:cs typeface="Calibri" panose="020F0502020204030204"/>
              </a:rPr>
              <a:t>Reached our target code coverage of close to 85% </a:t>
            </a:r>
            <a:endParaRPr lang="en-US"/>
          </a:p>
          <a:p>
            <a:pPr marL="285750" indent="-285750">
              <a:lnSpc>
                <a:spcPct val="150000"/>
              </a:lnSpc>
              <a:buFont typeface="Arial"/>
              <a:buChar char="•"/>
            </a:pPr>
            <a:r>
              <a:rPr lang="en-US">
                <a:ea typeface="Calibri" panose="020F0502020204030204"/>
                <a:cs typeface="Calibri" panose="020F0502020204030204"/>
              </a:rPr>
              <a:t>Increased percentage can be obtained by further pushing external PC values </a:t>
            </a:r>
          </a:p>
          <a:p>
            <a:pPr marL="285750" indent="-285750">
              <a:lnSpc>
                <a:spcPct val="150000"/>
              </a:lnSpc>
              <a:buFont typeface="Arial"/>
              <a:buChar char="•"/>
            </a:pPr>
            <a:r>
              <a:rPr lang="en-US">
                <a:ea typeface="Calibri" panose="020F0502020204030204"/>
                <a:cs typeface="Calibri" panose="020F0502020204030204"/>
              </a:rPr>
              <a:t>Limited memory request due to specific usage of the multi-purpose cache instance</a:t>
            </a:r>
          </a:p>
          <a:p>
            <a:pPr marL="285750" indent="-285750">
              <a:lnSpc>
                <a:spcPct val="150000"/>
              </a:lnSpc>
              <a:buFont typeface="Arial"/>
              <a:buChar char="•"/>
            </a:pPr>
            <a:r>
              <a:rPr lang="en-US">
                <a:ea typeface="Calibri" panose="020F0502020204030204"/>
                <a:cs typeface="Calibri" panose="020F0502020204030204"/>
              </a:rPr>
              <a:t>Even with targeted testing we were able verify Instruction Fetch functionality</a:t>
            </a:r>
          </a:p>
        </p:txBody>
      </p:sp>
      <p:sp>
        <p:nvSpPr>
          <p:cNvPr id="8" name="Arrow: Right 7">
            <a:extLst>
              <a:ext uri="{FF2B5EF4-FFF2-40B4-BE49-F238E27FC236}">
                <a16:creationId xmlns:a16="http://schemas.microsoft.com/office/drawing/2014/main" id="{624718CC-2681-B658-6D9C-E34BE416B3EE}"/>
              </a:ext>
            </a:extLst>
          </p:cNvPr>
          <p:cNvSpPr/>
          <p:nvPr/>
        </p:nvSpPr>
        <p:spPr>
          <a:xfrm rot="1860000">
            <a:off x="3599414" y="2020366"/>
            <a:ext cx="1012584" cy="3761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785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434D-F26A-997D-19C4-3F97F313774B}"/>
              </a:ext>
            </a:extLst>
          </p:cNvPr>
          <p:cNvSpPr>
            <a:spLocks noGrp="1"/>
          </p:cNvSpPr>
          <p:nvPr>
            <p:ph type="title"/>
          </p:nvPr>
        </p:nvSpPr>
        <p:spPr>
          <a:xfrm>
            <a:off x="1104900" y="306297"/>
            <a:ext cx="9982201" cy="718150"/>
          </a:xfrm>
        </p:spPr>
        <p:txBody>
          <a:bodyPr/>
          <a:lstStyle/>
          <a:p>
            <a:r>
              <a:rPr lang="en-US">
                <a:latin typeface="Arial Black"/>
              </a:rPr>
              <a:t>Static RAM Implementation Options</a:t>
            </a:r>
            <a:endParaRPr lang="en-US"/>
          </a:p>
        </p:txBody>
      </p:sp>
      <p:graphicFrame>
        <p:nvGraphicFramePr>
          <p:cNvPr id="4" name="Content Placeholder 3">
            <a:extLst>
              <a:ext uri="{FF2B5EF4-FFF2-40B4-BE49-F238E27FC236}">
                <a16:creationId xmlns:a16="http://schemas.microsoft.com/office/drawing/2014/main" id="{A437CFBF-A45C-6041-3261-D6F463D11EF1}"/>
              </a:ext>
            </a:extLst>
          </p:cNvPr>
          <p:cNvGraphicFramePr>
            <a:graphicFrameLocks noGrp="1"/>
          </p:cNvGraphicFramePr>
          <p:nvPr>
            <p:ph idx="1"/>
            <p:extLst>
              <p:ext uri="{D42A27DB-BD31-4B8C-83A1-F6EECF244321}">
                <p14:modId xmlns:p14="http://schemas.microsoft.com/office/powerpoint/2010/main" val="820578170"/>
              </p:ext>
            </p:extLst>
          </p:nvPr>
        </p:nvGraphicFramePr>
        <p:xfrm>
          <a:off x="1106465" y="1179534"/>
          <a:ext cx="9982197" cy="2849728"/>
        </p:xfrm>
        <a:graphic>
          <a:graphicData uri="http://schemas.openxmlformats.org/drawingml/2006/table">
            <a:tbl>
              <a:tblPr firstRow="1" bandRow="1">
                <a:tableStyleId>{5C22544A-7EE6-4342-B048-85BDC9FD1C3A}</a:tableStyleId>
              </a:tblPr>
              <a:tblGrid>
                <a:gridCol w="2432137">
                  <a:extLst>
                    <a:ext uri="{9D8B030D-6E8A-4147-A177-3AD203B41FA5}">
                      <a16:colId xmlns:a16="http://schemas.microsoft.com/office/drawing/2014/main" val="3839145795"/>
                    </a:ext>
                  </a:extLst>
                </a:gridCol>
                <a:gridCol w="3622109">
                  <a:extLst>
                    <a:ext uri="{9D8B030D-6E8A-4147-A177-3AD203B41FA5}">
                      <a16:colId xmlns:a16="http://schemas.microsoft.com/office/drawing/2014/main" val="1577482627"/>
                    </a:ext>
                  </a:extLst>
                </a:gridCol>
                <a:gridCol w="3927951">
                  <a:extLst>
                    <a:ext uri="{9D8B030D-6E8A-4147-A177-3AD203B41FA5}">
                      <a16:colId xmlns:a16="http://schemas.microsoft.com/office/drawing/2014/main" val="2043942666"/>
                    </a:ext>
                  </a:extLst>
                </a:gridCol>
              </a:tblGrid>
              <a:tr h="379242">
                <a:tc>
                  <a:txBody>
                    <a:bodyPr/>
                    <a:lstStyle/>
                    <a:p>
                      <a:endParaRPr lang="en-US"/>
                    </a:p>
                  </a:txBody>
                  <a:tcPr/>
                </a:tc>
                <a:tc>
                  <a:txBody>
                    <a:bodyPr/>
                    <a:lstStyle/>
                    <a:p>
                      <a:r>
                        <a:rPr lang="en-US"/>
                        <a:t>Advantages</a:t>
                      </a:r>
                    </a:p>
                  </a:txBody>
                  <a:tcPr/>
                </a:tc>
                <a:tc>
                  <a:txBody>
                    <a:bodyPr/>
                    <a:lstStyle/>
                    <a:p>
                      <a:r>
                        <a:rPr lang="en-US"/>
                        <a:t>Disadvantages</a:t>
                      </a:r>
                    </a:p>
                  </a:txBody>
                  <a:tcPr/>
                </a:tc>
                <a:extLst>
                  <a:ext uri="{0D108BD9-81ED-4DB2-BD59-A6C34878D82A}">
                    <a16:rowId xmlns:a16="http://schemas.microsoft.com/office/drawing/2014/main" val="537749662"/>
                  </a:ext>
                </a:extLst>
              </a:tr>
              <a:tr h="1235243">
                <a:tc>
                  <a:txBody>
                    <a:bodyPr/>
                    <a:lstStyle/>
                    <a:p>
                      <a:r>
                        <a:rPr lang="en-US"/>
                        <a:t>Inferred block RAM</a:t>
                      </a:r>
                    </a:p>
                  </a:txBody>
                  <a:tcPr/>
                </a:tc>
                <a:tc>
                  <a:txBody>
                    <a:bodyPr/>
                    <a:lstStyle/>
                    <a:p>
                      <a:pPr marL="285750" indent="-285750">
                        <a:buFont typeface="Arial"/>
                        <a:buChar char="•"/>
                      </a:pPr>
                      <a:r>
                        <a:rPr lang="en-US"/>
                        <a:t>Easy to code, directly in </a:t>
                      </a:r>
                      <a:r>
                        <a:rPr lang="en-US" err="1"/>
                        <a:t>SystemVerilog</a:t>
                      </a:r>
                    </a:p>
                    <a:p>
                      <a:pPr marL="285750" lvl="0" indent="-285750">
                        <a:buFont typeface="Arial"/>
                        <a:buChar char="•"/>
                      </a:pPr>
                      <a:r>
                        <a:rPr lang="en-US"/>
                        <a:t>Able to immediately change and test different sizes</a:t>
                      </a:r>
                    </a:p>
                  </a:txBody>
                  <a:tcPr/>
                </a:tc>
                <a:tc>
                  <a:txBody>
                    <a:bodyPr/>
                    <a:lstStyle/>
                    <a:p>
                      <a:pPr marL="285750" indent="-285750">
                        <a:buFont typeface="Arial"/>
                        <a:buChar char="•"/>
                      </a:pPr>
                      <a:r>
                        <a:rPr lang="en-US"/>
                        <a:t>Performance heavily dependent on synthesis tool</a:t>
                      </a:r>
                    </a:p>
                    <a:p>
                      <a:pPr marL="285750" lvl="0" indent="-285750">
                        <a:buFont typeface="Arial"/>
                        <a:buChar char="•"/>
                      </a:pPr>
                      <a:r>
                        <a:rPr lang="en-US"/>
                        <a:t>Results in very high cell count</a:t>
                      </a:r>
                    </a:p>
                  </a:txBody>
                  <a:tcPr/>
                </a:tc>
                <a:extLst>
                  <a:ext uri="{0D108BD9-81ED-4DB2-BD59-A6C34878D82A}">
                    <a16:rowId xmlns:a16="http://schemas.microsoft.com/office/drawing/2014/main" val="960448205"/>
                  </a:ext>
                </a:extLst>
              </a:tr>
              <a:tr h="1235243">
                <a:tc>
                  <a:txBody>
                    <a:bodyPr/>
                    <a:lstStyle/>
                    <a:p>
                      <a:r>
                        <a:rPr lang="en-US" b="1" i="1" err="1"/>
                        <a:t>OpenRAM</a:t>
                      </a:r>
                      <a:br>
                        <a:rPr lang="en-US" b="1" i="1"/>
                      </a:br>
                      <a:r>
                        <a:rPr lang="en-US" b="1" i="1"/>
                        <a:t>(Static RAM Generator)</a:t>
                      </a:r>
                    </a:p>
                  </a:txBody>
                  <a:tcPr/>
                </a:tc>
                <a:tc>
                  <a:txBody>
                    <a:bodyPr/>
                    <a:lstStyle/>
                    <a:p>
                      <a:pPr marL="285750" indent="-285750">
                        <a:buFont typeface="Arial"/>
                        <a:buChar char="•"/>
                      </a:pPr>
                      <a:r>
                        <a:rPr lang="en-US"/>
                        <a:t>Framework specifically optimized for ASIC design</a:t>
                      </a:r>
                    </a:p>
                    <a:p>
                      <a:pPr marL="285750" lvl="0" indent="-285750">
                        <a:buFont typeface="Arial"/>
                        <a:buChar char="•"/>
                      </a:pPr>
                      <a:r>
                        <a:rPr lang="en-US"/>
                        <a:t>Tool automatically generates netlist, layout, and timing models</a:t>
                      </a:r>
                    </a:p>
                  </a:txBody>
                  <a:tcPr/>
                </a:tc>
                <a:tc>
                  <a:txBody>
                    <a:bodyPr/>
                    <a:lstStyle/>
                    <a:p>
                      <a:pPr marL="285750" indent="-285750">
                        <a:buFont typeface="Arial"/>
                        <a:buChar char="•"/>
                      </a:pPr>
                      <a:r>
                        <a:rPr lang="en-US"/>
                        <a:t>Moderately difficult to integrate into our design and verification workflow</a:t>
                      </a:r>
                    </a:p>
                    <a:p>
                      <a:pPr marL="285750" lvl="0" indent="-285750">
                        <a:buFont typeface="Arial"/>
                        <a:buChar char="•"/>
                      </a:pPr>
                      <a:r>
                        <a:rPr lang="en-US"/>
                        <a:t>Takes several dozen hours to generate large memory blocks</a:t>
                      </a:r>
                    </a:p>
                  </a:txBody>
                  <a:tcPr/>
                </a:tc>
                <a:extLst>
                  <a:ext uri="{0D108BD9-81ED-4DB2-BD59-A6C34878D82A}">
                    <a16:rowId xmlns:a16="http://schemas.microsoft.com/office/drawing/2014/main" val="3218192727"/>
                  </a:ext>
                </a:extLst>
              </a:tr>
            </a:tbl>
          </a:graphicData>
        </a:graphic>
      </p:graphicFrame>
      <p:pic>
        <p:nvPicPr>
          <p:cNvPr id="6" name="Graphic 5">
            <a:extLst>
              <a:ext uri="{FF2B5EF4-FFF2-40B4-BE49-F238E27FC236}">
                <a16:creationId xmlns:a16="http://schemas.microsoft.com/office/drawing/2014/main" id="{09BDCC78-B033-2666-AA11-A246F88DA0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6237" y="3388954"/>
            <a:ext cx="2388295" cy="643762"/>
          </a:xfrm>
          <a:prstGeom prst="rect">
            <a:avLst/>
          </a:prstGeom>
        </p:spPr>
      </p:pic>
    </p:spTree>
    <p:extLst>
      <p:ext uri="{BB962C8B-B14F-4D97-AF65-F5344CB8AC3E}">
        <p14:creationId xmlns:p14="http://schemas.microsoft.com/office/powerpoint/2010/main" val="2283952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1B663-750B-9F07-3C10-F2441E9E1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C6670-6067-36DB-06C5-20EF2D956053}"/>
              </a:ext>
            </a:extLst>
          </p:cNvPr>
          <p:cNvSpPr>
            <a:spLocks noGrp="1"/>
          </p:cNvSpPr>
          <p:nvPr>
            <p:ph type="title"/>
          </p:nvPr>
        </p:nvSpPr>
        <p:spPr>
          <a:xfrm>
            <a:off x="1104900" y="306297"/>
            <a:ext cx="9982201" cy="718150"/>
          </a:xfrm>
        </p:spPr>
        <p:txBody>
          <a:bodyPr/>
          <a:lstStyle/>
          <a:p>
            <a:r>
              <a:rPr lang="en-US">
                <a:latin typeface="Arial Black"/>
              </a:rPr>
              <a:t>SRAM Options</a:t>
            </a:r>
            <a:endParaRPr lang="en-US"/>
          </a:p>
        </p:txBody>
      </p:sp>
      <p:graphicFrame>
        <p:nvGraphicFramePr>
          <p:cNvPr id="7" name="Table 6">
            <a:extLst>
              <a:ext uri="{FF2B5EF4-FFF2-40B4-BE49-F238E27FC236}">
                <a16:creationId xmlns:a16="http://schemas.microsoft.com/office/drawing/2014/main" id="{DFF46252-B740-D468-EB6B-64113F701640}"/>
              </a:ext>
            </a:extLst>
          </p:cNvPr>
          <p:cNvGraphicFramePr>
            <a:graphicFrameLocks noGrp="1"/>
          </p:cNvGraphicFramePr>
          <p:nvPr>
            <p:extLst>
              <p:ext uri="{D42A27DB-BD31-4B8C-83A1-F6EECF244321}">
                <p14:modId xmlns:p14="http://schemas.microsoft.com/office/powerpoint/2010/main" val="1771604019"/>
              </p:ext>
            </p:extLst>
          </p:nvPr>
        </p:nvGraphicFramePr>
        <p:xfrm>
          <a:off x="2011680" y="2031728"/>
          <a:ext cx="8168640" cy="2768313"/>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1363284411"/>
                    </a:ext>
                  </a:extLst>
                </a:gridCol>
                <a:gridCol w="2042160">
                  <a:extLst>
                    <a:ext uri="{9D8B030D-6E8A-4147-A177-3AD203B41FA5}">
                      <a16:colId xmlns:a16="http://schemas.microsoft.com/office/drawing/2014/main" val="1278352282"/>
                    </a:ext>
                  </a:extLst>
                </a:gridCol>
                <a:gridCol w="2042160">
                  <a:extLst>
                    <a:ext uri="{9D8B030D-6E8A-4147-A177-3AD203B41FA5}">
                      <a16:colId xmlns:a16="http://schemas.microsoft.com/office/drawing/2014/main" val="2150749081"/>
                    </a:ext>
                  </a:extLst>
                </a:gridCol>
                <a:gridCol w="2042160">
                  <a:extLst>
                    <a:ext uri="{9D8B030D-6E8A-4147-A177-3AD203B41FA5}">
                      <a16:colId xmlns:a16="http://schemas.microsoft.com/office/drawing/2014/main" val="1299910678"/>
                    </a:ext>
                  </a:extLst>
                </a:gridCol>
              </a:tblGrid>
              <a:tr h="375633">
                <a:tc>
                  <a:txBody>
                    <a:bodyPr/>
                    <a:lstStyle/>
                    <a:p>
                      <a:r>
                        <a:rPr lang="en-US" b="1">
                          <a:solidFill>
                            <a:schemeClr val="tx1"/>
                          </a:solidFill>
                        </a:rPr>
                        <a:t>Feature</a:t>
                      </a:r>
                    </a:p>
                  </a:txBody>
                  <a:tcPr/>
                </a:tc>
                <a:tc>
                  <a:txBody>
                    <a:bodyPr/>
                    <a:lstStyle/>
                    <a:p>
                      <a:r>
                        <a:rPr lang="en-US" b="1" err="1">
                          <a:solidFill>
                            <a:schemeClr val="tx1"/>
                          </a:solidFill>
                        </a:rPr>
                        <a:t>OpenRAM</a:t>
                      </a:r>
                      <a:endParaRPr lang="en-US" b="1">
                        <a:solidFill>
                          <a:schemeClr val="tx1"/>
                        </a:solidFill>
                      </a:endParaRPr>
                    </a:p>
                  </a:txBody>
                  <a:tcPr/>
                </a:tc>
                <a:tc>
                  <a:txBody>
                    <a:bodyPr/>
                    <a:lstStyle/>
                    <a:p>
                      <a:r>
                        <a:rPr lang="en-US" b="1">
                          <a:solidFill>
                            <a:schemeClr val="tx1"/>
                          </a:solidFill>
                        </a:rPr>
                        <a:t>Open-Mem</a:t>
                      </a:r>
                    </a:p>
                  </a:txBody>
                  <a:tcPr/>
                </a:tc>
                <a:tc>
                  <a:txBody>
                    <a:bodyPr/>
                    <a:lstStyle/>
                    <a:p>
                      <a:r>
                        <a:rPr lang="en-US" b="1">
                          <a:solidFill>
                            <a:schemeClr val="tx1"/>
                          </a:solidFill>
                        </a:rPr>
                        <a:t>ASAP7</a:t>
                      </a:r>
                    </a:p>
                  </a:txBody>
                  <a:tcPr/>
                </a:tc>
                <a:extLst>
                  <a:ext uri="{0D108BD9-81ED-4DB2-BD59-A6C34878D82A}">
                    <a16:rowId xmlns:a16="http://schemas.microsoft.com/office/drawing/2014/main" val="1364567004"/>
                  </a:ext>
                </a:extLst>
              </a:tr>
              <a:tr h="370840">
                <a:tc>
                  <a:txBody>
                    <a:bodyPr/>
                    <a:lstStyle/>
                    <a:p>
                      <a:r>
                        <a:rPr lang="en-US" b="1"/>
                        <a:t>FreePDK45 Support</a:t>
                      </a:r>
                    </a:p>
                  </a:txBody>
                  <a:tcPr/>
                </a:tc>
                <a:tc>
                  <a:txBody>
                    <a:bodyPr/>
                    <a:lstStyle/>
                    <a:p>
                      <a:r>
                        <a:rPr lang="en-US" b="0"/>
                        <a:t>Yes</a:t>
                      </a:r>
                    </a:p>
                  </a:txBody>
                  <a:tcPr/>
                </a:tc>
                <a:tc>
                  <a:txBody>
                    <a:bodyPr/>
                    <a:lstStyle/>
                    <a:p>
                      <a:r>
                        <a:rPr lang="en-US" b="0"/>
                        <a:t>No</a:t>
                      </a:r>
                    </a:p>
                  </a:txBody>
                  <a:tcPr/>
                </a:tc>
                <a:tc>
                  <a:txBody>
                    <a:bodyPr/>
                    <a:lstStyle/>
                    <a:p>
                      <a:r>
                        <a:rPr lang="en-US" b="0"/>
                        <a:t>No</a:t>
                      </a:r>
                    </a:p>
                  </a:txBody>
                  <a:tcPr/>
                </a:tc>
                <a:extLst>
                  <a:ext uri="{0D108BD9-81ED-4DB2-BD59-A6C34878D82A}">
                    <a16:rowId xmlns:a16="http://schemas.microsoft.com/office/drawing/2014/main" val="2217111910"/>
                  </a:ext>
                </a:extLst>
              </a:tr>
              <a:tr h="370840">
                <a:tc>
                  <a:txBody>
                    <a:bodyPr/>
                    <a:lstStyle/>
                    <a:p>
                      <a:r>
                        <a:rPr lang="en-US" b="1"/>
                        <a:t>Open-source</a:t>
                      </a:r>
                    </a:p>
                  </a:txBody>
                  <a:tcPr/>
                </a:tc>
                <a:tc>
                  <a:txBody>
                    <a:bodyPr/>
                    <a:lstStyle/>
                    <a:p>
                      <a:r>
                        <a:rPr lang="en-US" b="0"/>
                        <a:t>Yes</a:t>
                      </a:r>
                    </a:p>
                  </a:txBody>
                  <a:tcPr/>
                </a:tc>
                <a:tc>
                  <a:txBody>
                    <a:bodyPr/>
                    <a:lstStyle/>
                    <a:p>
                      <a:r>
                        <a:rPr lang="en-US" b="0"/>
                        <a:t>Yes</a:t>
                      </a:r>
                    </a:p>
                  </a:txBody>
                  <a:tcPr/>
                </a:tc>
                <a:tc>
                  <a:txBody>
                    <a:bodyPr/>
                    <a:lstStyle/>
                    <a:p>
                      <a:r>
                        <a:rPr lang="en-US" b="0"/>
                        <a:t>Yes</a:t>
                      </a:r>
                    </a:p>
                  </a:txBody>
                  <a:tcPr/>
                </a:tc>
                <a:extLst>
                  <a:ext uri="{0D108BD9-81ED-4DB2-BD59-A6C34878D82A}">
                    <a16:rowId xmlns:a16="http://schemas.microsoft.com/office/drawing/2014/main" val="2655076337"/>
                  </a:ext>
                </a:extLst>
              </a:tr>
              <a:tr h="370840">
                <a:tc>
                  <a:txBody>
                    <a:bodyPr/>
                    <a:lstStyle/>
                    <a:p>
                      <a:r>
                        <a:rPr lang="en-US" b="1"/>
                        <a:t>Auto SRAM compilation</a:t>
                      </a:r>
                    </a:p>
                  </a:txBody>
                  <a:tcPr/>
                </a:tc>
                <a:tc>
                  <a:txBody>
                    <a:bodyPr/>
                    <a:lstStyle/>
                    <a:p>
                      <a:r>
                        <a:rPr lang="en-US" b="0"/>
                        <a:t>Yes</a:t>
                      </a:r>
                    </a:p>
                  </a:txBody>
                  <a:tcPr/>
                </a:tc>
                <a:tc>
                  <a:txBody>
                    <a:bodyPr/>
                    <a:lstStyle/>
                    <a:p>
                      <a:r>
                        <a:rPr lang="en-US" b="0"/>
                        <a:t>Partial</a:t>
                      </a:r>
                    </a:p>
                  </a:txBody>
                  <a:tcPr/>
                </a:tc>
                <a:tc>
                  <a:txBody>
                    <a:bodyPr/>
                    <a:lstStyle/>
                    <a:p>
                      <a:r>
                        <a:rPr lang="en-US" b="0"/>
                        <a:t>No</a:t>
                      </a:r>
                    </a:p>
                  </a:txBody>
                  <a:tcPr/>
                </a:tc>
                <a:extLst>
                  <a:ext uri="{0D108BD9-81ED-4DB2-BD59-A6C34878D82A}">
                    <a16:rowId xmlns:a16="http://schemas.microsoft.com/office/drawing/2014/main" val="4202506212"/>
                  </a:ext>
                </a:extLst>
              </a:tr>
              <a:tr h="370840">
                <a:tc>
                  <a:txBody>
                    <a:bodyPr/>
                    <a:lstStyle/>
                    <a:p>
                      <a:r>
                        <a:rPr lang="en-US" b="1"/>
                        <a:t>Generates GDSI</a:t>
                      </a:r>
                    </a:p>
                  </a:txBody>
                  <a:tcPr/>
                </a:tc>
                <a:tc>
                  <a:txBody>
                    <a:bodyPr/>
                    <a:lstStyle/>
                    <a:p>
                      <a:r>
                        <a:rPr lang="en-US" b="0"/>
                        <a:t>Yes</a:t>
                      </a:r>
                    </a:p>
                  </a:txBody>
                  <a:tcPr/>
                </a:tc>
                <a:tc>
                  <a:txBody>
                    <a:bodyPr/>
                    <a:lstStyle/>
                    <a:p>
                      <a:r>
                        <a:rPr lang="en-US" b="0"/>
                        <a:t>Partial</a:t>
                      </a:r>
                    </a:p>
                  </a:txBody>
                  <a:tcPr/>
                </a:tc>
                <a:tc>
                  <a:txBody>
                    <a:bodyPr/>
                    <a:lstStyle/>
                    <a:p>
                      <a:r>
                        <a:rPr lang="en-US" b="0"/>
                        <a:t>No</a:t>
                      </a:r>
                    </a:p>
                  </a:txBody>
                  <a:tcPr/>
                </a:tc>
                <a:extLst>
                  <a:ext uri="{0D108BD9-81ED-4DB2-BD59-A6C34878D82A}">
                    <a16:rowId xmlns:a16="http://schemas.microsoft.com/office/drawing/2014/main" val="3306122998"/>
                  </a:ext>
                </a:extLst>
              </a:tr>
              <a:tr h="370840">
                <a:tc>
                  <a:txBody>
                    <a:bodyPr/>
                    <a:lstStyle/>
                    <a:p>
                      <a:r>
                        <a:rPr lang="en-US" b="1"/>
                        <a:t>Cadence EDA support</a:t>
                      </a:r>
                    </a:p>
                  </a:txBody>
                  <a:tcPr/>
                </a:tc>
                <a:tc>
                  <a:txBody>
                    <a:bodyPr/>
                    <a:lstStyle/>
                    <a:p>
                      <a:r>
                        <a:rPr lang="en-US" b="0"/>
                        <a:t>Yes</a:t>
                      </a:r>
                    </a:p>
                  </a:txBody>
                  <a:tcPr/>
                </a:tc>
                <a:tc>
                  <a:txBody>
                    <a:bodyPr/>
                    <a:lstStyle/>
                    <a:p>
                      <a:r>
                        <a:rPr lang="en-US" b="0"/>
                        <a:t>No</a:t>
                      </a:r>
                    </a:p>
                  </a:txBody>
                  <a:tcPr/>
                </a:tc>
                <a:tc>
                  <a:txBody>
                    <a:bodyPr/>
                    <a:lstStyle/>
                    <a:p>
                      <a:r>
                        <a:rPr lang="en-US" b="0"/>
                        <a:t>Yes</a:t>
                      </a:r>
                    </a:p>
                  </a:txBody>
                  <a:tcPr/>
                </a:tc>
                <a:extLst>
                  <a:ext uri="{0D108BD9-81ED-4DB2-BD59-A6C34878D82A}">
                    <a16:rowId xmlns:a16="http://schemas.microsoft.com/office/drawing/2014/main" val="2225158307"/>
                  </a:ext>
                </a:extLst>
              </a:tr>
            </a:tbl>
          </a:graphicData>
        </a:graphic>
      </p:graphicFrame>
      <p:pic>
        <p:nvPicPr>
          <p:cNvPr id="8" name="Picture 7" descr="A person wearing glasses and a white shirt&#10;&#10;AI-generated content may be incorrect.">
            <a:extLst>
              <a:ext uri="{FF2B5EF4-FFF2-40B4-BE49-F238E27FC236}">
                <a16:creationId xmlns:a16="http://schemas.microsoft.com/office/drawing/2014/main" id="{57560080-21A0-D61C-152D-FF8E56A157E9}"/>
              </a:ext>
            </a:extLst>
          </p:cNvPr>
          <p:cNvPicPr>
            <a:picLocks noChangeAspect="1"/>
          </p:cNvPicPr>
          <p:nvPr/>
        </p:nvPicPr>
        <p:blipFill>
          <a:blip r:embed="rId2"/>
          <a:stretch>
            <a:fillRect/>
          </a:stretch>
        </p:blipFill>
        <p:spPr>
          <a:xfrm>
            <a:off x="11004528" y="-1542"/>
            <a:ext cx="1183649" cy="1183649"/>
          </a:xfrm>
          <a:prstGeom prst="rect">
            <a:avLst/>
          </a:prstGeom>
        </p:spPr>
      </p:pic>
    </p:spTree>
    <p:extLst>
      <p:ext uri="{BB962C8B-B14F-4D97-AF65-F5344CB8AC3E}">
        <p14:creationId xmlns:p14="http://schemas.microsoft.com/office/powerpoint/2010/main" val="756431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E6452-C559-9809-BA7A-5827B5CBECA8}"/>
              </a:ext>
            </a:extLst>
          </p:cNvPr>
          <p:cNvSpPr>
            <a:spLocks noGrp="1"/>
          </p:cNvSpPr>
          <p:nvPr>
            <p:ph type="title"/>
          </p:nvPr>
        </p:nvSpPr>
        <p:spPr/>
        <p:txBody>
          <a:bodyPr/>
          <a:lstStyle/>
          <a:p>
            <a:r>
              <a:rPr lang="en-US">
                <a:latin typeface="Arial Black"/>
              </a:rPr>
              <a:t>Goals</a:t>
            </a:r>
            <a:endParaRPr lang="en-US"/>
          </a:p>
        </p:txBody>
      </p:sp>
      <p:sp>
        <p:nvSpPr>
          <p:cNvPr id="3" name="Content Placeholder 2">
            <a:extLst>
              <a:ext uri="{FF2B5EF4-FFF2-40B4-BE49-F238E27FC236}">
                <a16:creationId xmlns:a16="http://schemas.microsoft.com/office/drawing/2014/main" id="{00BDD804-F460-8668-B40F-1867ECAD568D}"/>
              </a:ext>
            </a:extLst>
          </p:cNvPr>
          <p:cNvSpPr>
            <a:spLocks noGrp="1"/>
          </p:cNvSpPr>
          <p:nvPr>
            <p:ph idx="1"/>
          </p:nvPr>
        </p:nvSpPr>
        <p:spPr>
          <a:xfrm>
            <a:off x="723900" y="2137720"/>
            <a:ext cx="9280814" cy="3300190"/>
          </a:xfrm>
        </p:spPr>
        <p:txBody>
          <a:bodyPr/>
          <a:lstStyle/>
          <a:p>
            <a:r>
              <a:rPr lang="en-US">
                <a:latin typeface="Arial"/>
                <a:cs typeface="Arial"/>
              </a:rPr>
              <a:t>Successfully tape out an ASIC implementing the RISC-V instruction set in ~45nm .</a:t>
            </a:r>
            <a:endParaRPr lang="en-US"/>
          </a:p>
          <a:p>
            <a:r>
              <a:rPr lang="en-US">
                <a:latin typeface="Arial"/>
                <a:cs typeface="Arial"/>
              </a:rPr>
              <a:t>Use existing EDA tools and relevant design technology libraries</a:t>
            </a:r>
            <a:endParaRPr lang="en-US"/>
          </a:p>
          <a:p>
            <a:r>
              <a:rPr lang="en-US">
                <a:latin typeface="Arial"/>
                <a:cs typeface="Arial"/>
              </a:rPr>
              <a:t>Gain in-depth knowledge of the ASIC design flow and Cadence tooling</a:t>
            </a:r>
            <a:endParaRPr lang="en-US"/>
          </a:p>
          <a:p>
            <a:r>
              <a:rPr lang="en-US">
                <a:latin typeface="Arial"/>
                <a:cs typeface="Arial"/>
              </a:rPr>
              <a:t>Develop troubleshooting skills throughout the design process</a:t>
            </a:r>
            <a:endParaRPr lang="en-US"/>
          </a:p>
          <a:p>
            <a:r>
              <a:rPr lang="en-US">
                <a:latin typeface="Arial"/>
                <a:cs typeface="Arial"/>
              </a:rPr>
              <a:t>Create clear and comprehensive project documentation</a:t>
            </a:r>
            <a:endParaRPr lang="en-US"/>
          </a:p>
          <a:p>
            <a:endParaRPr lang="en-US">
              <a:latin typeface="Arial"/>
              <a:cs typeface="Arial"/>
            </a:endParaRPr>
          </a:p>
        </p:txBody>
      </p:sp>
    </p:spTree>
    <p:extLst>
      <p:ext uri="{BB962C8B-B14F-4D97-AF65-F5344CB8AC3E}">
        <p14:creationId xmlns:p14="http://schemas.microsoft.com/office/powerpoint/2010/main" val="1327187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93F8-4FCD-5EC6-6B53-DCB30DC45E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A3462-BB6C-D4FA-1429-186D3774A11B}"/>
              </a:ext>
            </a:extLst>
          </p:cNvPr>
          <p:cNvSpPr>
            <a:spLocks noGrp="1"/>
          </p:cNvSpPr>
          <p:nvPr>
            <p:ph type="title"/>
          </p:nvPr>
        </p:nvSpPr>
        <p:spPr>
          <a:xfrm>
            <a:off x="1104900" y="306297"/>
            <a:ext cx="9982201" cy="718150"/>
          </a:xfrm>
        </p:spPr>
        <p:txBody>
          <a:bodyPr/>
          <a:lstStyle/>
          <a:p>
            <a:r>
              <a:rPr lang="en-US" err="1">
                <a:latin typeface="Arial Black"/>
              </a:rPr>
              <a:t>OpenRAM</a:t>
            </a:r>
            <a:endParaRPr lang="en-US" err="1"/>
          </a:p>
        </p:txBody>
      </p:sp>
      <p:pic>
        <p:nvPicPr>
          <p:cNvPr id="8" name="Picture 7" descr="A person wearing glasses and a white shirt&#10;&#10;AI-generated content may be incorrect.">
            <a:extLst>
              <a:ext uri="{FF2B5EF4-FFF2-40B4-BE49-F238E27FC236}">
                <a16:creationId xmlns:a16="http://schemas.microsoft.com/office/drawing/2014/main" id="{AEE34A65-8B09-B5A2-A2CC-4834D3DD230C}"/>
              </a:ext>
            </a:extLst>
          </p:cNvPr>
          <p:cNvPicPr>
            <a:picLocks noChangeAspect="1"/>
          </p:cNvPicPr>
          <p:nvPr/>
        </p:nvPicPr>
        <p:blipFill>
          <a:blip r:embed="rId2"/>
          <a:stretch>
            <a:fillRect/>
          </a:stretch>
        </p:blipFill>
        <p:spPr>
          <a:xfrm>
            <a:off x="11004528" y="-1542"/>
            <a:ext cx="1183649" cy="1183649"/>
          </a:xfrm>
          <a:prstGeom prst="rect">
            <a:avLst/>
          </a:prstGeom>
        </p:spPr>
      </p:pic>
      <p:sp>
        <p:nvSpPr>
          <p:cNvPr id="3" name="TextBox 2">
            <a:extLst>
              <a:ext uri="{FF2B5EF4-FFF2-40B4-BE49-F238E27FC236}">
                <a16:creationId xmlns:a16="http://schemas.microsoft.com/office/drawing/2014/main" id="{1B70CA0D-1564-D96E-E0C1-84A487FE8714}"/>
              </a:ext>
            </a:extLst>
          </p:cNvPr>
          <p:cNvSpPr txBox="1"/>
          <p:nvPr/>
        </p:nvSpPr>
        <p:spPr>
          <a:xfrm>
            <a:off x="1105437" y="1180564"/>
            <a:ext cx="9976833" cy="47089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200000"/>
              </a:lnSpc>
              <a:buFont typeface="Arial"/>
              <a:buChar char="•"/>
            </a:pPr>
            <a:r>
              <a:rPr lang="en-US" b="1">
                <a:ea typeface="Calibri" panose="020F0502020204030204"/>
                <a:cs typeface="Calibri" panose="020F0502020204030204"/>
              </a:rPr>
              <a:t>Open-source SRAM compiler </a:t>
            </a:r>
            <a:endParaRPr lang="en-US"/>
          </a:p>
          <a:p>
            <a:pPr marL="742950" lvl="1" indent="-285750">
              <a:lnSpc>
                <a:spcPct val="200000"/>
              </a:lnSpc>
              <a:buFont typeface="Courier New"/>
              <a:buChar char="o"/>
            </a:pPr>
            <a:r>
              <a:rPr lang="en-US">
                <a:ea typeface="+mn-lt"/>
                <a:cs typeface="+mn-lt"/>
              </a:rPr>
              <a:t>Automates memory design</a:t>
            </a:r>
          </a:p>
          <a:p>
            <a:pPr marL="742950" lvl="1" indent="-285750">
              <a:lnSpc>
                <a:spcPct val="200000"/>
              </a:lnSpc>
              <a:buFont typeface="Courier New"/>
              <a:buChar char="o"/>
            </a:pPr>
            <a:r>
              <a:rPr lang="en-US">
                <a:ea typeface="+mn-lt"/>
                <a:cs typeface="+mn-lt"/>
              </a:rPr>
              <a:t>Generates layouts, netlists, and simulations</a:t>
            </a:r>
          </a:p>
          <a:p>
            <a:pPr marL="285750" indent="-285750">
              <a:lnSpc>
                <a:spcPct val="200000"/>
              </a:lnSpc>
              <a:buFont typeface="Arial"/>
              <a:buChar char="•"/>
            </a:pPr>
            <a:r>
              <a:rPr lang="en-US" b="1">
                <a:ea typeface="+mn-lt"/>
                <a:cs typeface="+mn-lt"/>
              </a:rPr>
              <a:t>Supports FreePDK45 technology</a:t>
            </a:r>
            <a:endParaRPr lang="en-US" b="1">
              <a:ea typeface="Calibri" panose="020F0502020204030204"/>
              <a:cs typeface="Calibri" panose="020F0502020204030204"/>
            </a:endParaRPr>
          </a:p>
          <a:p>
            <a:pPr marL="742950" lvl="1" indent="-285750">
              <a:lnSpc>
                <a:spcPct val="200000"/>
              </a:lnSpc>
              <a:buFont typeface="Courier New"/>
              <a:buChar char="o"/>
            </a:pPr>
            <a:r>
              <a:rPr lang="en-US">
                <a:ea typeface="+mn-lt"/>
                <a:cs typeface="+mn-lt"/>
              </a:rPr>
              <a:t>45nm open-source process design kit</a:t>
            </a:r>
            <a:endParaRPr lang="en-US">
              <a:ea typeface="Calibri" panose="020F0502020204030204"/>
              <a:cs typeface="Calibri" panose="020F0502020204030204"/>
            </a:endParaRPr>
          </a:p>
          <a:p>
            <a:pPr marL="742950" lvl="1" indent="-285750">
              <a:lnSpc>
                <a:spcPct val="200000"/>
              </a:lnSpc>
              <a:buFont typeface="Courier New"/>
              <a:buChar char="o"/>
            </a:pPr>
            <a:r>
              <a:rPr lang="en-US">
                <a:ea typeface="Calibri" panose="020F0502020204030204"/>
                <a:cs typeface="Calibri" panose="020F0502020204030204"/>
              </a:rPr>
              <a:t>PDK used for our core</a:t>
            </a:r>
          </a:p>
          <a:p>
            <a:pPr marL="285750" indent="-285750">
              <a:lnSpc>
                <a:spcPct val="200000"/>
              </a:lnSpc>
              <a:buFont typeface="Arial"/>
              <a:buChar char="•"/>
            </a:pPr>
            <a:r>
              <a:rPr lang="en-US" b="1">
                <a:ea typeface="+mn-lt"/>
                <a:cs typeface="+mn-lt"/>
              </a:rPr>
              <a:t>Automates memory design and validation</a:t>
            </a:r>
            <a:endParaRPr lang="en-US" b="1">
              <a:ea typeface="Calibri" panose="020F0502020204030204"/>
              <a:cs typeface="Calibri" panose="020F0502020204030204"/>
            </a:endParaRPr>
          </a:p>
          <a:p>
            <a:pPr marL="742950" lvl="1" indent="-285750">
              <a:lnSpc>
                <a:spcPct val="200000"/>
              </a:lnSpc>
              <a:buFont typeface="Courier New"/>
              <a:buChar char="o"/>
            </a:pPr>
            <a:r>
              <a:rPr lang="en-US">
                <a:ea typeface="+mn-lt"/>
                <a:cs typeface="+mn-lt"/>
              </a:rPr>
              <a:t>Reduces manual SRAM design efforts</a:t>
            </a: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p:txBody>
      </p:sp>
    </p:spTree>
    <p:extLst>
      <p:ext uri="{BB962C8B-B14F-4D97-AF65-F5344CB8AC3E}">
        <p14:creationId xmlns:p14="http://schemas.microsoft.com/office/powerpoint/2010/main" val="893263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C9D43-9396-EA6A-BF96-C8EE80C2B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B9B3A-393D-FA9D-B637-8B1A38287E43}"/>
              </a:ext>
            </a:extLst>
          </p:cNvPr>
          <p:cNvSpPr>
            <a:spLocks noGrp="1"/>
          </p:cNvSpPr>
          <p:nvPr>
            <p:ph type="title"/>
          </p:nvPr>
        </p:nvSpPr>
        <p:spPr>
          <a:xfrm>
            <a:off x="1104900" y="306297"/>
            <a:ext cx="9982201" cy="718150"/>
          </a:xfrm>
        </p:spPr>
        <p:txBody>
          <a:bodyPr/>
          <a:lstStyle/>
          <a:p>
            <a:r>
              <a:rPr lang="en-US" err="1">
                <a:latin typeface="Arial Black"/>
              </a:rPr>
              <a:t>OpenRAM</a:t>
            </a:r>
            <a:r>
              <a:rPr lang="en-US">
                <a:latin typeface="Arial Black"/>
              </a:rPr>
              <a:t> Output</a:t>
            </a:r>
            <a:endParaRPr lang="en-US" err="1"/>
          </a:p>
        </p:txBody>
      </p:sp>
      <p:pic>
        <p:nvPicPr>
          <p:cNvPr id="8" name="Picture 7" descr="A person wearing glasses and a white shirt&#10;&#10;AI-generated content may be incorrect.">
            <a:extLst>
              <a:ext uri="{FF2B5EF4-FFF2-40B4-BE49-F238E27FC236}">
                <a16:creationId xmlns:a16="http://schemas.microsoft.com/office/drawing/2014/main" id="{2707961E-1F82-4CDB-80DC-31CDDAC812B5}"/>
              </a:ext>
            </a:extLst>
          </p:cNvPr>
          <p:cNvPicPr>
            <a:picLocks noChangeAspect="1"/>
          </p:cNvPicPr>
          <p:nvPr/>
        </p:nvPicPr>
        <p:blipFill>
          <a:blip r:embed="rId2"/>
          <a:stretch>
            <a:fillRect/>
          </a:stretch>
        </p:blipFill>
        <p:spPr>
          <a:xfrm>
            <a:off x="11004528" y="-1542"/>
            <a:ext cx="1183649" cy="1183649"/>
          </a:xfrm>
          <a:prstGeom prst="rect">
            <a:avLst/>
          </a:prstGeom>
        </p:spPr>
      </p:pic>
      <p:sp>
        <p:nvSpPr>
          <p:cNvPr id="3" name="TextBox 2">
            <a:extLst>
              <a:ext uri="{FF2B5EF4-FFF2-40B4-BE49-F238E27FC236}">
                <a16:creationId xmlns:a16="http://schemas.microsoft.com/office/drawing/2014/main" id="{10AA4F1C-C42C-185A-B30F-6AF4D6328E85}"/>
              </a:ext>
            </a:extLst>
          </p:cNvPr>
          <p:cNvSpPr txBox="1"/>
          <p:nvPr/>
        </p:nvSpPr>
        <p:spPr>
          <a:xfrm>
            <a:off x="1105437" y="1180564"/>
            <a:ext cx="9976833" cy="47089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200000"/>
              </a:lnSpc>
              <a:buFont typeface="Arial"/>
              <a:buChar char="•"/>
            </a:pPr>
            <a:r>
              <a:rPr lang="en-US" b="1">
                <a:ea typeface="+mn-lt"/>
                <a:cs typeface="+mn-lt"/>
              </a:rPr>
              <a:t>GDSII Format</a:t>
            </a:r>
            <a:endParaRPr lang="en-US" b="1">
              <a:ea typeface="Calibri" panose="020F0502020204030204"/>
              <a:cs typeface="Calibri" panose="020F0502020204030204"/>
            </a:endParaRPr>
          </a:p>
          <a:p>
            <a:pPr marL="742950" lvl="1" indent="-285750">
              <a:lnSpc>
                <a:spcPct val="200000"/>
              </a:lnSpc>
              <a:buFont typeface="Courier New"/>
              <a:buChar char="o"/>
            </a:pPr>
            <a:r>
              <a:rPr lang="en-US">
                <a:ea typeface="+mn-lt"/>
                <a:cs typeface="+mn-lt"/>
              </a:rPr>
              <a:t>This is the </a:t>
            </a:r>
            <a:r>
              <a:rPr lang="en-US" b="1">
                <a:ea typeface="+mn-lt"/>
                <a:cs typeface="+mn-lt"/>
              </a:rPr>
              <a:t>standard layout format for fabrication</a:t>
            </a:r>
            <a:r>
              <a:rPr lang="en-US">
                <a:ea typeface="+mn-lt"/>
                <a:cs typeface="+mn-lt"/>
              </a:rPr>
              <a:t> used in the semiconductor industry</a:t>
            </a:r>
            <a:endParaRPr lang="en-US">
              <a:ea typeface="Calibri" panose="020F0502020204030204"/>
              <a:cs typeface="Calibri" panose="020F0502020204030204"/>
            </a:endParaRPr>
          </a:p>
          <a:p>
            <a:pPr marL="742950" lvl="1" indent="-285750">
              <a:lnSpc>
                <a:spcPct val="200000"/>
              </a:lnSpc>
              <a:buFont typeface="Courier New"/>
              <a:buChar char="o"/>
            </a:pPr>
            <a:r>
              <a:rPr lang="en-US">
                <a:ea typeface="+mn-lt"/>
                <a:cs typeface="+mn-lt"/>
              </a:rPr>
              <a:t>It can be </a:t>
            </a:r>
            <a:r>
              <a:rPr lang="en-US" b="1">
                <a:ea typeface="+mn-lt"/>
                <a:cs typeface="+mn-lt"/>
              </a:rPr>
              <a:t>imported into tools like Cadence Virtuoso</a:t>
            </a:r>
            <a:r>
              <a:rPr lang="en-US">
                <a:ea typeface="+mn-lt"/>
                <a:cs typeface="+mn-lt"/>
              </a:rPr>
              <a:t> for visualization, modification, or verification.</a:t>
            </a:r>
            <a:endParaRPr lang="en-US">
              <a:ea typeface="Calibri" panose="020F0502020204030204"/>
              <a:cs typeface="Calibri" panose="020F0502020204030204"/>
            </a:endParaRPr>
          </a:p>
          <a:p>
            <a:pPr marL="285750" indent="-285750">
              <a:lnSpc>
                <a:spcPct val="200000"/>
              </a:lnSpc>
              <a:buFont typeface="Arial"/>
              <a:buChar char="•"/>
            </a:pPr>
            <a:r>
              <a:rPr lang="en-US" b="1">
                <a:ea typeface="+mn-lt"/>
                <a:cs typeface="+mn-lt"/>
              </a:rPr>
              <a:t>Verilog Model</a:t>
            </a:r>
            <a:endParaRPr lang="en-US" b="1">
              <a:ea typeface="Calibri" panose="020F0502020204030204"/>
              <a:cs typeface="Calibri" panose="020F0502020204030204"/>
            </a:endParaRPr>
          </a:p>
          <a:p>
            <a:pPr marL="742950" lvl="1" indent="-285750">
              <a:lnSpc>
                <a:spcPct val="200000"/>
              </a:lnSpc>
              <a:buFont typeface="Courier New"/>
              <a:buChar char="o"/>
            </a:pPr>
            <a:r>
              <a:rPr lang="en-US">
                <a:ea typeface="+mn-lt"/>
                <a:cs typeface="+mn-lt"/>
              </a:rPr>
              <a:t>A </a:t>
            </a:r>
            <a:r>
              <a:rPr lang="en-US" b="1">
                <a:ea typeface="+mn-lt"/>
                <a:cs typeface="+mn-lt"/>
              </a:rPr>
              <a:t>functional representation of the SRAM</a:t>
            </a:r>
            <a:r>
              <a:rPr lang="en-US">
                <a:ea typeface="+mn-lt"/>
                <a:cs typeface="+mn-lt"/>
              </a:rPr>
              <a:t> that can be integrated into digital design flows.</a:t>
            </a:r>
            <a:endParaRPr lang="en-US">
              <a:ea typeface="Calibri" panose="020F0502020204030204"/>
              <a:cs typeface="Calibri" panose="020F0502020204030204"/>
            </a:endParaRPr>
          </a:p>
          <a:p>
            <a:pPr marL="742950" lvl="1" indent="-285750">
              <a:lnSpc>
                <a:spcPct val="200000"/>
              </a:lnSpc>
              <a:buFont typeface="Courier New"/>
              <a:buChar char="o"/>
            </a:pPr>
            <a:r>
              <a:rPr lang="en-US">
                <a:ea typeface="+mn-lt"/>
                <a:cs typeface="+mn-lt"/>
              </a:rPr>
              <a:t>Enables </a:t>
            </a:r>
            <a:r>
              <a:rPr lang="en-US" b="1">
                <a:ea typeface="+mn-lt"/>
                <a:cs typeface="+mn-lt"/>
              </a:rPr>
              <a:t>behavioral simulation</a:t>
            </a:r>
            <a:r>
              <a:rPr lang="en-US">
                <a:ea typeface="+mn-lt"/>
                <a:cs typeface="+mn-lt"/>
              </a:rPr>
              <a:t> before full layout implementation.</a:t>
            </a:r>
            <a:endParaRPr lang="en-US">
              <a:ea typeface="Calibri" panose="020F0502020204030204"/>
              <a:cs typeface="Calibri" panose="020F0502020204030204"/>
            </a:endParaRPr>
          </a:p>
          <a:p>
            <a:pPr marL="285750" indent="-285750">
              <a:lnSpc>
                <a:spcPct val="200000"/>
              </a:lnSpc>
              <a:buFont typeface="Arial"/>
              <a:buChar char="•"/>
            </a:pPr>
            <a:r>
              <a:rPr lang="en-US" b="1">
                <a:ea typeface="+mn-lt"/>
                <a:cs typeface="+mn-lt"/>
              </a:rPr>
              <a:t>Library Files</a:t>
            </a:r>
          </a:p>
          <a:p>
            <a:pPr marL="742950" lvl="1" indent="-285750">
              <a:lnSpc>
                <a:spcPct val="200000"/>
              </a:lnSpc>
              <a:buFont typeface="Courier New"/>
              <a:buChar char="o"/>
            </a:pPr>
            <a:r>
              <a:rPr lang="en-US">
                <a:ea typeface="+mn-lt"/>
                <a:cs typeface="+mn-lt"/>
              </a:rPr>
              <a:t>Used for </a:t>
            </a:r>
            <a:r>
              <a:rPr lang="en-US" b="1">
                <a:ea typeface="+mn-lt"/>
                <a:cs typeface="+mn-lt"/>
              </a:rPr>
              <a:t>logic synthesis and place-and-route (P&amp;R) in ASIC/FPGA design flows</a:t>
            </a:r>
            <a:r>
              <a:rPr lang="en-US">
                <a:ea typeface="+mn-lt"/>
                <a:cs typeface="+mn-lt"/>
              </a:rPr>
              <a:t>.</a:t>
            </a: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p:txBody>
      </p:sp>
    </p:spTree>
    <p:extLst>
      <p:ext uri="{BB962C8B-B14F-4D97-AF65-F5344CB8AC3E}">
        <p14:creationId xmlns:p14="http://schemas.microsoft.com/office/powerpoint/2010/main" val="1510133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D2ECB-31FD-1AAD-9FC4-0B6B19634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70ABC-D513-44D2-5754-6953921941A4}"/>
              </a:ext>
            </a:extLst>
          </p:cNvPr>
          <p:cNvSpPr>
            <a:spLocks noGrp="1"/>
          </p:cNvSpPr>
          <p:nvPr>
            <p:ph type="title"/>
          </p:nvPr>
        </p:nvSpPr>
        <p:spPr>
          <a:xfrm>
            <a:off x="1104900" y="306297"/>
            <a:ext cx="9982201" cy="718150"/>
          </a:xfrm>
        </p:spPr>
        <p:txBody>
          <a:bodyPr/>
          <a:lstStyle/>
          <a:p>
            <a:r>
              <a:rPr lang="en-US" err="1">
                <a:latin typeface="Arial Black"/>
              </a:rPr>
              <a:t>OpenRAM</a:t>
            </a:r>
            <a:r>
              <a:rPr lang="en-US">
                <a:latin typeface="Arial Black"/>
              </a:rPr>
              <a:t> Issues</a:t>
            </a:r>
            <a:endParaRPr lang="en-US" err="1"/>
          </a:p>
        </p:txBody>
      </p:sp>
      <p:pic>
        <p:nvPicPr>
          <p:cNvPr id="8" name="Picture 7" descr="A person wearing glasses and a white shirt&#10;&#10;AI-generated content may be incorrect.">
            <a:extLst>
              <a:ext uri="{FF2B5EF4-FFF2-40B4-BE49-F238E27FC236}">
                <a16:creationId xmlns:a16="http://schemas.microsoft.com/office/drawing/2014/main" id="{BCD89716-9FA0-3351-1A30-569E49815200}"/>
              </a:ext>
            </a:extLst>
          </p:cNvPr>
          <p:cNvPicPr>
            <a:picLocks noChangeAspect="1"/>
          </p:cNvPicPr>
          <p:nvPr/>
        </p:nvPicPr>
        <p:blipFill>
          <a:blip r:embed="rId2"/>
          <a:stretch>
            <a:fillRect/>
          </a:stretch>
        </p:blipFill>
        <p:spPr>
          <a:xfrm>
            <a:off x="11004528" y="-1542"/>
            <a:ext cx="1183649" cy="1183649"/>
          </a:xfrm>
          <a:prstGeom prst="rect">
            <a:avLst/>
          </a:prstGeom>
        </p:spPr>
      </p:pic>
      <p:sp>
        <p:nvSpPr>
          <p:cNvPr id="3" name="TextBox 2">
            <a:extLst>
              <a:ext uri="{FF2B5EF4-FFF2-40B4-BE49-F238E27FC236}">
                <a16:creationId xmlns:a16="http://schemas.microsoft.com/office/drawing/2014/main" id="{6C315412-C4C3-A241-42ED-F5F64CF37032}"/>
              </a:ext>
            </a:extLst>
          </p:cNvPr>
          <p:cNvSpPr txBox="1"/>
          <p:nvPr/>
        </p:nvSpPr>
        <p:spPr>
          <a:xfrm>
            <a:off x="1105437" y="1180564"/>
            <a:ext cx="9976833" cy="526297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200000"/>
              </a:lnSpc>
              <a:buFont typeface="Arial"/>
              <a:buChar char="•"/>
            </a:pPr>
            <a:r>
              <a:rPr lang="en-US" b="1">
                <a:ea typeface="+mn-lt"/>
                <a:cs typeface="+mn-lt"/>
              </a:rPr>
              <a:t>Scalability Challenges</a:t>
            </a:r>
            <a:endParaRPr lang="en-US" b="1">
              <a:ea typeface="Calibri" panose="020F0502020204030204"/>
              <a:cs typeface="Calibri" panose="020F0502020204030204"/>
            </a:endParaRPr>
          </a:p>
          <a:p>
            <a:pPr marL="742950" lvl="1" indent="-285750">
              <a:lnSpc>
                <a:spcPct val="200000"/>
              </a:lnSpc>
              <a:buFont typeface="Courier New"/>
              <a:buChar char="o"/>
            </a:pPr>
            <a:r>
              <a:rPr lang="en-US" i="1">
                <a:ea typeface="+mn-lt"/>
                <a:cs typeface="+mn-lt"/>
              </a:rPr>
              <a:t>Struggles with very large SRAM sizes</a:t>
            </a:r>
            <a:endParaRPr lang="en-US" b="1" i="1">
              <a:ea typeface="+mn-lt"/>
              <a:cs typeface="+mn-lt"/>
            </a:endParaRPr>
          </a:p>
          <a:p>
            <a:pPr marL="1200150" lvl="2" indent="-285750">
              <a:lnSpc>
                <a:spcPct val="200000"/>
              </a:lnSpc>
              <a:buFont typeface="Wingdings"/>
              <a:buChar char="§"/>
            </a:pPr>
            <a:r>
              <a:rPr lang="en-US" err="1">
                <a:ea typeface="+mn-lt"/>
                <a:cs typeface="+mn-lt"/>
              </a:rPr>
              <a:t>OpenRAM</a:t>
            </a:r>
            <a:r>
              <a:rPr lang="en-US">
                <a:ea typeface="+mn-lt"/>
                <a:cs typeface="+mn-lt"/>
              </a:rPr>
              <a:t> has difficulty handling large memory instances efficiently.</a:t>
            </a:r>
            <a:endParaRPr lang="en-US" b="1">
              <a:ea typeface="Calibri" panose="020F0502020204030204"/>
              <a:cs typeface="Calibri" panose="020F0502020204030204"/>
            </a:endParaRPr>
          </a:p>
          <a:p>
            <a:pPr marL="742950" lvl="1" indent="-285750">
              <a:lnSpc>
                <a:spcPct val="200000"/>
              </a:lnSpc>
              <a:buFont typeface="Courier New"/>
              <a:buChar char="o"/>
            </a:pPr>
            <a:r>
              <a:rPr lang="en-US" i="1">
                <a:ea typeface="+mn-lt"/>
                <a:cs typeface="+mn-lt"/>
              </a:rPr>
              <a:t>Long generation times for high-capacity memories</a:t>
            </a:r>
            <a:endParaRPr lang="en-US" i="1">
              <a:ea typeface="Calibri" panose="020F0502020204030204"/>
              <a:cs typeface="Calibri" panose="020F0502020204030204"/>
            </a:endParaRPr>
          </a:p>
          <a:p>
            <a:pPr marL="1200150" lvl="2" indent="-285750">
              <a:lnSpc>
                <a:spcPct val="200000"/>
              </a:lnSpc>
              <a:buFont typeface="Wingdings"/>
              <a:buChar char="§"/>
            </a:pPr>
            <a:r>
              <a:rPr lang="en-US">
                <a:ea typeface="+mn-lt"/>
                <a:cs typeface="+mn-lt"/>
              </a:rPr>
              <a:t>As memory size increases, the layout and verification process becomes slower.</a:t>
            </a:r>
            <a:endParaRPr lang="en-US">
              <a:ea typeface="Calibri" panose="020F0502020204030204"/>
              <a:cs typeface="Calibri" panose="020F0502020204030204"/>
            </a:endParaRPr>
          </a:p>
          <a:p>
            <a:pPr marL="285750" indent="-285750">
              <a:lnSpc>
                <a:spcPct val="200000"/>
              </a:lnSpc>
              <a:buFont typeface="Arial"/>
              <a:buChar char="•"/>
            </a:pPr>
            <a:r>
              <a:rPr lang="en-US" b="1">
                <a:ea typeface="+mn-lt"/>
                <a:cs typeface="+mn-lt"/>
              </a:rPr>
              <a:t>Limited Multi-Bank Support</a:t>
            </a:r>
            <a:endParaRPr lang="en-US" b="1">
              <a:ea typeface="Calibri" panose="020F0502020204030204"/>
              <a:cs typeface="Calibri" panose="020F0502020204030204"/>
            </a:endParaRPr>
          </a:p>
          <a:p>
            <a:pPr marL="742950" lvl="1" indent="-285750">
              <a:lnSpc>
                <a:spcPct val="200000"/>
              </a:lnSpc>
              <a:buFont typeface="Courier New"/>
              <a:buChar char="o"/>
            </a:pPr>
            <a:r>
              <a:rPr lang="en-US" i="1">
                <a:ea typeface="+mn-lt"/>
                <a:cs typeface="+mn-lt"/>
              </a:rPr>
              <a:t>Basic multi-bank memory generation</a:t>
            </a:r>
            <a:endParaRPr lang="en-US" i="1">
              <a:ea typeface="Calibri" panose="020F0502020204030204"/>
              <a:cs typeface="Calibri" panose="020F0502020204030204"/>
            </a:endParaRPr>
          </a:p>
          <a:p>
            <a:pPr marL="1200150" lvl="2" indent="-285750">
              <a:lnSpc>
                <a:spcPct val="200000"/>
              </a:lnSpc>
              <a:buFont typeface="Wingdings"/>
              <a:buChar char="§"/>
            </a:pPr>
            <a:r>
              <a:rPr lang="en-US" err="1">
                <a:ea typeface="+mn-lt"/>
                <a:cs typeface="+mn-lt"/>
              </a:rPr>
              <a:t>OpenRAM</a:t>
            </a:r>
            <a:r>
              <a:rPr lang="en-US">
                <a:ea typeface="+mn-lt"/>
                <a:cs typeface="+mn-lt"/>
              </a:rPr>
              <a:t> can generate multi-bank memories, but support for complex configurations is limited.</a:t>
            </a:r>
            <a:endParaRPr lang="en-US">
              <a:ea typeface="Calibri" panose="020F0502020204030204"/>
              <a:cs typeface="Calibri" panose="020F0502020204030204"/>
            </a:endParaRPr>
          </a:p>
          <a:p>
            <a:pPr marL="285750" indent="-285750">
              <a:buFont typeface="Arial"/>
              <a:buChar char="•"/>
            </a:pPr>
            <a:endParaRPr lang="en-US">
              <a:ea typeface="Calibri" panose="020F0502020204030204"/>
              <a:cs typeface="Calibri" panose="020F0502020204030204"/>
            </a:endParaRPr>
          </a:p>
        </p:txBody>
      </p:sp>
    </p:spTree>
    <p:extLst>
      <p:ext uri="{BB962C8B-B14F-4D97-AF65-F5344CB8AC3E}">
        <p14:creationId xmlns:p14="http://schemas.microsoft.com/office/powerpoint/2010/main" val="2573427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039B9-A9B3-FD7B-B01B-9C9839F3D22B}"/>
              </a:ext>
            </a:extLst>
          </p:cNvPr>
          <p:cNvSpPr>
            <a:spLocks noGrp="1"/>
          </p:cNvSpPr>
          <p:nvPr>
            <p:ph type="title"/>
          </p:nvPr>
        </p:nvSpPr>
        <p:spPr>
          <a:xfrm>
            <a:off x="1104902" y="731250"/>
            <a:ext cx="9982199" cy="981801"/>
          </a:xfrm>
        </p:spPr>
        <p:txBody>
          <a:bodyPr/>
          <a:lstStyle/>
          <a:p>
            <a:r>
              <a:rPr lang="en-US">
                <a:latin typeface="Arial Black"/>
              </a:rPr>
              <a:t>What are the different verification methods?</a:t>
            </a:r>
            <a:endParaRPr lang="en-US"/>
          </a:p>
        </p:txBody>
      </p:sp>
      <p:graphicFrame>
        <p:nvGraphicFramePr>
          <p:cNvPr id="4" name="Content Placeholder 3">
            <a:extLst>
              <a:ext uri="{FF2B5EF4-FFF2-40B4-BE49-F238E27FC236}">
                <a16:creationId xmlns:a16="http://schemas.microsoft.com/office/drawing/2014/main" id="{2D4F9B64-4799-4CE9-C978-3A925CD48699}"/>
              </a:ext>
            </a:extLst>
          </p:cNvPr>
          <p:cNvGraphicFramePr>
            <a:graphicFrameLocks noGrp="1"/>
          </p:cNvGraphicFramePr>
          <p:nvPr>
            <p:ph idx="1"/>
            <p:extLst>
              <p:ext uri="{D42A27DB-BD31-4B8C-83A1-F6EECF244321}">
                <p14:modId xmlns:p14="http://schemas.microsoft.com/office/powerpoint/2010/main" val="736892311"/>
              </p:ext>
            </p:extLst>
          </p:nvPr>
        </p:nvGraphicFramePr>
        <p:xfrm>
          <a:off x="585968" y="2472320"/>
          <a:ext cx="11120534" cy="4100748"/>
        </p:xfrm>
        <a:graphic>
          <a:graphicData uri="http://schemas.openxmlformats.org/drawingml/2006/table">
            <a:tbl>
              <a:tblPr firstRow="1" bandRow="1">
                <a:tableStyleId>{5C22544A-7EE6-4342-B048-85BDC9FD1C3A}</a:tableStyleId>
              </a:tblPr>
              <a:tblGrid>
                <a:gridCol w="3183037">
                  <a:extLst>
                    <a:ext uri="{9D8B030D-6E8A-4147-A177-3AD203B41FA5}">
                      <a16:colId xmlns:a16="http://schemas.microsoft.com/office/drawing/2014/main" val="1962785854"/>
                    </a:ext>
                  </a:extLst>
                </a:gridCol>
                <a:gridCol w="3886199">
                  <a:extLst>
                    <a:ext uri="{9D8B030D-6E8A-4147-A177-3AD203B41FA5}">
                      <a16:colId xmlns:a16="http://schemas.microsoft.com/office/drawing/2014/main" val="760483737"/>
                    </a:ext>
                  </a:extLst>
                </a:gridCol>
                <a:gridCol w="4051298">
                  <a:extLst>
                    <a:ext uri="{9D8B030D-6E8A-4147-A177-3AD203B41FA5}">
                      <a16:colId xmlns:a16="http://schemas.microsoft.com/office/drawing/2014/main" val="1455300284"/>
                    </a:ext>
                  </a:extLst>
                </a:gridCol>
              </a:tblGrid>
              <a:tr h="381000">
                <a:tc>
                  <a:txBody>
                    <a:bodyPr/>
                    <a:lstStyle/>
                    <a:p>
                      <a:r>
                        <a:rPr lang="en-US" dirty="0">
                          <a:solidFill>
                            <a:schemeClr val="tx1"/>
                          </a:solidFill>
                        </a:rPr>
                        <a:t>Method</a:t>
                      </a:r>
                    </a:p>
                  </a:txBody>
                  <a:tcPr>
                    <a:solidFill>
                      <a:schemeClr val="accent3">
                        <a:lumMod val="40000"/>
                        <a:lumOff val="60000"/>
                      </a:schemeClr>
                    </a:solidFill>
                  </a:tcPr>
                </a:tc>
                <a:tc>
                  <a:txBody>
                    <a:bodyPr/>
                    <a:lstStyle/>
                    <a:p>
                      <a:r>
                        <a:rPr lang="en-US" dirty="0">
                          <a:solidFill>
                            <a:schemeClr val="tx1"/>
                          </a:solidFill>
                        </a:rPr>
                        <a:t>Advantage</a:t>
                      </a:r>
                    </a:p>
                  </a:txBody>
                  <a:tcPr>
                    <a:solidFill>
                      <a:schemeClr val="accent3">
                        <a:lumMod val="40000"/>
                        <a:lumOff val="60000"/>
                      </a:schemeClr>
                    </a:solidFill>
                  </a:tcPr>
                </a:tc>
                <a:tc>
                  <a:txBody>
                    <a:bodyPr/>
                    <a:lstStyle/>
                    <a:p>
                      <a:r>
                        <a:rPr lang="en-US" dirty="0">
                          <a:solidFill>
                            <a:schemeClr val="tx1"/>
                          </a:solidFill>
                        </a:rPr>
                        <a:t>Disadvantage</a:t>
                      </a:r>
                    </a:p>
                  </a:txBody>
                  <a:tcPr>
                    <a:solidFill>
                      <a:schemeClr val="accent3">
                        <a:lumMod val="40000"/>
                        <a:lumOff val="60000"/>
                      </a:schemeClr>
                    </a:solidFill>
                  </a:tcPr>
                </a:tc>
                <a:extLst>
                  <a:ext uri="{0D108BD9-81ED-4DB2-BD59-A6C34878D82A}">
                    <a16:rowId xmlns:a16="http://schemas.microsoft.com/office/drawing/2014/main" val="2482656573"/>
                  </a:ext>
                </a:extLst>
              </a:tr>
              <a:tr h="701337">
                <a:tc>
                  <a:txBody>
                    <a:bodyPr/>
                    <a:lstStyle/>
                    <a:p>
                      <a:r>
                        <a:rPr lang="en-US" dirty="0"/>
                        <a:t>Coverage Driven Verification (CDV)</a:t>
                      </a:r>
                    </a:p>
                  </a:txBody>
                  <a:tcPr/>
                </a:tc>
                <a:tc>
                  <a:txBody>
                    <a:bodyPr/>
                    <a:lstStyle/>
                    <a:p>
                      <a:r>
                        <a:rPr lang="en-US" dirty="0"/>
                        <a:t>Quantifiable testing goals and</a:t>
                      </a:r>
                    </a:p>
                    <a:p>
                      <a:pPr lvl="0">
                        <a:buNone/>
                      </a:pPr>
                      <a:r>
                        <a:rPr lang="en-US" dirty="0"/>
                        <a:t> Automated test generation</a:t>
                      </a:r>
                    </a:p>
                  </a:txBody>
                  <a:tcPr/>
                </a:tc>
                <a:tc>
                  <a:txBody>
                    <a:bodyPr/>
                    <a:lstStyle/>
                    <a:p>
                      <a:r>
                        <a:rPr lang="en-US" dirty="0"/>
                        <a:t>Dependence on Quality Metrics</a:t>
                      </a:r>
                    </a:p>
                    <a:p>
                      <a:pPr lvl="0">
                        <a:buNone/>
                      </a:pPr>
                      <a:r>
                        <a:rPr lang="en-US" dirty="0"/>
                        <a:t>False sense of security</a:t>
                      </a:r>
                    </a:p>
                  </a:txBody>
                  <a:tcPr/>
                </a:tc>
                <a:extLst>
                  <a:ext uri="{0D108BD9-81ED-4DB2-BD59-A6C34878D82A}">
                    <a16:rowId xmlns:a16="http://schemas.microsoft.com/office/drawing/2014/main" val="3620497131"/>
                  </a:ext>
                </a:extLst>
              </a:tr>
              <a:tr h="701337">
                <a:tc>
                  <a:txBody>
                    <a:bodyPr/>
                    <a:lstStyle/>
                    <a:p>
                      <a:r>
                        <a:rPr lang="en-US" dirty="0"/>
                        <a:t>Assertion Based Verification (ABV)</a:t>
                      </a:r>
                    </a:p>
                  </a:txBody>
                  <a:tcPr/>
                </a:tc>
                <a:tc>
                  <a:txBody>
                    <a:bodyPr/>
                    <a:lstStyle/>
                    <a:p>
                      <a:r>
                        <a:rPr lang="en-US" dirty="0"/>
                        <a:t>Early error Detection and</a:t>
                      </a:r>
                    </a:p>
                    <a:p>
                      <a:pPr lvl="0">
                        <a:buNone/>
                      </a:pPr>
                      <a:r>
                        <a:rPr lang="en-US" dirty="0"/>
                        <a:t>Complementary to Simulation</a:t>
                      </a:r>
                    </a:p>
                  </a:txBody>
                  <a:tcPr/>
                </a:tc>
                <a:tc>
                  <a:txBody>
                    <a:bodyPr/>
                    <a:lstStyle/>
                    <a:p>
                      <a:r>
                        <a:rPr lang="en-US" dirty="0"/>
                        <a:t>Debugging complexity and</a:t>
                      </a:r>
                    </a:p>
                    <a:p>
                      <a:pPr lvl="0">
                        <a:buNone/>
                      </a:pPr>
                      <a:r>
                        <a:rPr lang="en-US" dirty="0"/>
                        <a:t>Limited Scope</a:t>
                      </a:r>
                    </a:p>
                  </a:txBody>
                  <a:tcPr/>
                </a:tc>
                <a:extLst>
                  <a:ext uri="{0D108BD9-81ED-4DB2-BD59-A6C34878D82A}">
                    <a16:rowId xmlns:a16="http://schemas.microsoft.com/office/drawing/2014/main" val="3289498402"/>
                  </a:ext>
                </a:extLst>
              </a:tr>
              <a:tr h="701337">
                <a:tc>
                  <a:txBody>
                    <a:bodyPr/>
                    <a:lstStyle/>
                    <a:p>
                      <a:r>
                        <a:rPr lang="en-US" dirty="0"/>
                        <a:t>Constrained Random Verification (CRV)</a:t>
                      </a:r>
                    </a:p>
                  </a:txBody>
                  <a:tcPr/>
                </a:tc>
                <a:tc>
                  <a:txBody>
                    <a:bodyPr/>
                    <a:lstStyle/>
                    <a:p>
                      <a:r>
                        <a:rPr lang="en-US" dirty="0"/>
                        <a:t>Enhanced Discovery Bugs and</a:t>
                      </a:r>
                    </a:p>
                    <a:p>
                      <a:pPr lvl="0">
                        <a:buNone/>
                      </a:pPr>
                      <a:r>
                        <a:rPr lang="en-US" dirty="0"/>
                        <a:t>Broad Test Coverage</a:t>
                      </a:r>
                    </a:p>
                  </a:txBody>
                  <a:tcPr/>
                </a:tc>
                <a:tc>
                  <a:txBody>
                    <a:bodyPr/>
                    <a:lstStyle/>
                    <a:p>
                      <a:r>
                        <a:rPr lang="en-US" dirty="0"/>
                        <a:t>Reliance on Seed Control</a:t>
                      </a:r>
                    </a:p>
                  </a:txBody>
                  <a:tcPr/>
                </a:tc>
                <a:extLst>
                  <a:ext uri="{0D108BD9-81ED-4DB2-BD59-A6C34878D82A}">
                    <a16:rowId xmlns:a16="http://schemas.microsoft.com/office/drawing/2014/main" val="1860876182"/>
                  </a:ext>
                </a:extLst>
              </a:tr>
              <a:tr h="701337">
                <a:tc>
                  <a:txBody>
                    <a:bodyPr/>
                    <a:lstStyle/>
                    <a:p>
                      <a:r>
                        <a:rPr lang="en-US" dirty="0"/>
                        <a:t>Universal Verification Methodology (UVM)</a:t>
                      </a:r>
                    </a:p>
                  </a:txBody>
                  <a:tcPr/>
                </a:tc>
                <a:tc>
                  <a:txBody>
                    <a:bodyPr/>
                    <a:lstStyle/>
                    <a:p>
                      <a:r>
                        <a:rPr lang="en-US" dirty="0"/>
                        <a:t>Modularity and Reusability and </a:t>
                      </a:r>
                    </a:p>
                    <a:p>
                      <a:pPr lvl="0">
                        <a:buNone/>
                      </a:pPr>
                      <a:r>
                        <a:rPr lang="en-US" dirty="0"/>
                        <a:t>Built-in Support for Advanced  Technique. Includes CDV, ABV and CRV.</a:t>
                      </a:r>
                    </a:p>
                  </a:txBody>
                  <a:tcPr/>
                </a:tc>
                <a:tc>
                  <a:txBody>
                    <a:bodyPr/>
                    <a:lstStyle/>
                    <a:p>
                      <a:r>
                        <a:rPr lang="en-US" dirty="0"/>
                        <a:t>Steep Learning Curve and</a:t>
                      </a:r>
                    </a:p>
                    <a:p>
                      <a:pPr lvl="0">
                        <a:buNone/>
                      </a:pPr>
                      <a:r>
                        <a:rPr lang="en-US" dirty="0"/>
                        <a:t>Complex Debugging</a:t>
                      </a:r>
                    </a:p>
                  </a:txBody>
                  <a:tcPr/>
                </a:tc>
                <a:extLst>
                  <a:ext uri="{0D108BD9-81ED-4DB2-BD59-A6C34878D82A}">
                    <a16:rowId xmlns:a16="http://schemas.microsoft.com/office/drawing/2014/main" val="1331052987"/>
                  </a:ext>
                </a:extLst>
              </a:tr>
              <a:tr h="701337">
                <a:tc>
                  <a:txBody>
                    <a:bodyPr/>
                    <a:lstStyle/>
                    <a:p>
                      <a:pPr lvl="0">
                        <a:buNone/>
                      </a:pPr>
                      <a:r>
                        <a:rPr lang="en-US" dirty="0"/>
                        <a:t>Formal Verification – Stretch Goal</a:t>
                      </a:r>
                    </a:p>
                  </a:txBody>
                  <a:tcPr/>
                </a:tc>
                <a:tc>
                  <a:txBody>
                    <a:bodyPr/>
                    <a:lstStyle/>
                    <a:p>
                      <a:pPr lvl="0">
                        <a:buNone/>
                      </a:pPr>
                      <a:r>
                        <a:rPr lang="en-US" dirty="0"/>
                        <a:t>Exhaustive Analysis and</a:t>
                      </a:r>
                    </a:p>
                    <a:p>
                      <a:pPr lvl="0">
                        <a:buNone/>
                      </a:pPr>
                      <a:r>
                        <a:rPr lang="en-US" dirty="0"/>
                        <a:t>Guarantee of Correctness</a:t>
                      </a:r>
                    </a:p>
                  </a:txBody>
                  <a:tcPr/>
                </a:tc>
                <a:tc>
                  <a:txBody>
                    <a:bodyPr/>
                    <a:lstStyle/>
                    <a:p>
                      <a:pPr lvl="0">
                        <a:buNone/>
                      </a:pPr>
                      <a:r>
                        <a:rPr lang="en-US" dirty="0"/>
                        <a:t>Computationally Intensive</a:t>
                      </a:r>
                    </a:p>
                  </a:txBody>
                  <a:tcPr/>
                </a:tc>
                <a:extLst>
                  <a:ext uri="{0D108BD9-81ED-4DB2-BD59-A6C34878D82A}">
                    <a16:rowId xmlns:a16="http://schemas.microsoft.com/office/drawing/2014/main" val="32215271"/>
                  </a:ext>
                </a:extLst>
              </a:tr>
            </a:tbl>
          </a:graphicData>
        </a:graphic>
      </p:graphicFrame>
      <p:sp>
        <p:nvSpPr>
          <p:cNvPr id="7" name="Rectangle 6">
            <a:extLst>
              <a:ext uri="{FF2B5EF4-FFF2-40B4-BE49-F238E27FC236}">
                <a16:creationId xmlns:a16="http://schemas.microsoft.com/office/drawing/2014/main" id="{652B8F40-0A6D-ACC5-BF09-232DCC0F0405}"/>
              </a:ext>
            </a:extLst>
          </p:cNvPr>
          <p:cNvSpPr/>
          <p:nvPr/>
        </p:nvSpPr>
        <p:spPr>
          <a:xfrm>
            <a:off x="584200" y="4953000"/>
            <a:ext cx="11112500" cy="163195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suit and tie&#10;&#10;AI-generated content may be incorrect.">
            <a:extLst>
              <a:ext uri="{FF2B5EF4-FFF2-40B4-BE49-F238E27FC236}">
                <a16:creationId xmlns:a16="http://schemas.microsoft.com/office/drawing/2014/main" id="{57082C62-AA96-458F-6C45-F1362B828466}"/>
              </a:ext>
            </a:extLst>
          </p:cNvPr>
          <p:cNvPicPr>
            <a:picLocks noChangeAspect="1"/>
          </p:cNvPicPr>
          <p:nvPr/>
        </p:nvPicPr>
        <p:blipFill>
          <a:blip r:embed="rId2"/>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3222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371B-1B7B-C2AE-00E4-DDD4DCC7AACB}"/>
              </a:ext>
            </a:extLst>
          </p:cNvPr>
          <p:cNvSpPr>
            <a:spLocks noGrp="1"/>
          </p:cNvSpPr>
          <p:nvPr>
            <p:ph type="title"/>
          </p:nvPr>
        </p:nvSpPr>
        <p:spPr>
          <a:xfrm>
            <a:off x="723897" y="787400"/>
            <a:ext cx="10744207" cy="1104300"/>
          </a:xfrm>
        </p:spPr>
        <p:txBody>
          <a:bodyPr vert="horz" lIns="91440" tIns="45720" rIns="91440" bIns="45720" rtlCol="0" anchor="b">
            <a:normAutofit/>
          </a:bodyPr>
          <a:lstStyle/>
          <a:p>
            <a:r>
              <a:rPr lang="en-US">
                <a:latin typeface="Arial Black"/>
              </a:rPr>
              <a:t>UVM DIAGRAM</a:t>
            </a:r>
            <a:endParaRPr lang="en-US"/>
          </a:p>
        </p:txBody>
      </p:sp>
      <p:pic>
        <p:nvPicPr>
          <p:cNvPr id="5" name="Picture 4" descr="A person in a suit and tie&#10;&#10;AI-generated content may be incorrect.">
            <a:extLst>
              <a:ext uri="{FF2B5EF4-FFF2-40B4-BE49-F238E27FC236}">
                <a16:creationId xmlns:a16="http://schemas.microsoft.com/office/drawing/2014/main" id="{899EDCA9-A974-5DC5-7CEC-93E07290F699}"/>
              </a:ext>
            </a:extLst>
          </p:cNvPr>
          <p:cNvPicPr>
            <a:picLocks noChangeAspect="1"/>
          </p:cNvPicPr>
          <p:nvPr/>
        </p:nvPicPr>
        <p:blipFill>
          <a:blip r:embed="rId2"/>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diagram of a software application&#10;&#10;AI-generated content may be incorrect.">
            <a:extLst>
              <a:ext uri="{FF2B5EF4-FFF2-40B4-BE49-F238E27FC236}">
                <a16:creationId xmlns:a16="http://schemas.microsoft.com/office/drawing/2014/main" id="{4449CD3B-8BC9-7917-A54B-7D78947E1558}"/>
              </a:ext>
            </a:extLst>
          </p:cNvPr>
          <p:cNvPicPr>
            <a:picLocks noChangeAspect="1"/>
          </p:cNvPicPr>
          <p:nvPr/>
        </p:nvPicPr>
        <p:blipFill>
          <a:blip r:embed="rId3"/>
          <a:stretch>
            <a:fillRect/>
          </a:stretch>
        </p:blipFill>
        <p:spPr>
          <a:xfrm>
            <a:off x="5723309" y="171574"/>
            <a:ext cx="4935737" cy="6350000"/>
          </a:xfrm>
          <a:prstGeom prst="rect">
            <a:avLst/>
          </a:prstGeom>
        </p:spPr>
      </p:pic>
    </p:spTree>
    <p:extLst>
      <p:ext uri="{BB962C8B-B14F-4D97-AF65-F5344CB8AC3E}">
        <p14:creationId xmlns:p14="http://schemas.microsoft.com/office/powerpoint/2010/main" val="3310503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5631-1A7B-3ECA-4B38-FC6DF38EDF6A}"/>
              </a:ext>
            </a:extLst>
          </p:cNvPr>
          <p:cNvSpPr>
            <a:spLocks noGrp="1"/>
          </p:cNvSpPr>
          <p:nvPr>
            <p:ph type="title"/>
          </p:nvPr>
        </p:nvSpPr>
        <p:spPr>
          <a:xfrm>
            <a:off x="1114671" y="861181"/>
            <a:ext cx="9982199" cy="981801"/>
          </a:xfrm>
        </p:spPr>
        <p:txBody>
          <a:bodyPr/>
          <a:lstStyle/>
          <a:p>
            <a:r>
              <a:rPr lang="en-US">
                <a:latin typeface="Arial Black"/>
              </a:rPr>
              <a:t>Formal Verification</a:t>
            </a:r>
            <a:endParaRPr lang="en-US"/>
          </a:p>
        </p:txBody>
      </p:sp>
      <p:sp>
        <p:nvSpPr>
          <p:cNvPr id="4" name="Oval 3">
            <a:extLst>
              <a:ext uri="{FF2B5EF4-FFF2-40B4-BE49-F238E27FC236}">
                <a16:creationId xmlns:a16="http://schemas.microsoft.com/office/drawing/2014/main" id="{8CB59FD4-E09E-DC7A-DAAB-D264FA80B8D4}"/>
              </a:ext>
            </a:extLst>
          </p:cNvPr>
          <p:cNvSpPr/>
          <p:nvPr/>
        </p:nvSpPr>
        <p:spPr>
          <a:xfrm>
            <a:off x="4988169" y="860181"/>
            <a:ext cx="5981700" cy="5143500"/>
          </a:xfrm>
          <a:prstGeom prst="ellipse">
            <a:avLst/>
          </a:prstGeom>
          <a:solidFill>
            <a:schemeClr val="tx1">
              <a:lumMod val="50000"/>
              <a:lumOff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6" name="Oval 5">
            <a:extLst>
              <a:ext uri="{FF2B5EF4-FFF2-40B4-BE49-F238E27FC236}">
                <a16:creationId xmlns:a16="http://schemas.microsoft.com/office/drawing/2014/main" id="{DDC9FC87-B46C-05B6-FC56-457E2CAC109B}"/>
              </a:ext>
            </a:extLst>
          </p:cNvPr>
          <p:cNvSpPr/>
          <p:nvPr/>
        </p:nvSpPr>
        <p:spPr>
          <a:xfrm>
            <a:off x="5718419" y="1469780"/>
            <a:ext cx="4521200" cy="392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7" name="Oval 6">
            <a:extLst>
              <a:ext uri="{FF2B5EF4-FFF2-40B4-BE49-F238E27FC236}">
                <a16:creationId xmlns:a16="http://schemas.microsoft.com/office/drawing/2014/main" id="{EDF0FE97-6318-4B01-B70B-4624A589C716}"/>
              </a:ext>
            </a:extLst>
          </p:cNvPr>
          <p:cNvSpPr/>
          <p:nvPr/>
        </p:nvSpPr>
        <p:spPr>
          <a:xfrm>
            <a:off x="6232769" y="2060330"/>
            <a:ext cx="3492500" cy="2749550"/>
          </a:xfrm>
          <a:prstGeom prst="ellipse">
            <a:avLst/>
          </a:prstGeom>
          <a:solidFill>
            <a:schemeClr val="tx1">
              <a:lumMod val="50000"/>
              <a:lumOff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8" name="Oval 7">
            <a:extLst>
              <a:ext uri="{FF2B5EF4-FFF2-40B4-BE49-F238E27FC236}">
                <a16:creationId xmlns:a16="http://schemas.microsoft.com/office/drawing/2014/main" id="{AED60F8E-0BA2-0D45-7890-94F563E9B641}"/>
              </a:ext>
            </a:extLst>
          </p:cNvPr>
          <p:cNvSpPr/>
          <p:nvPr/>
        </p:nvSpPr>
        <p:spPr>
          <a:xfrm>
            <a:off x="7007468" y="2619129"/>
            <a:ext cx="1943100" cy="1638300"/>
          </a:xfrm>
          <a:prstGeom prst="ellipse">
            <a:avLst/>
          </a:prstGeom>
          <a:solidFill>
            <a:schemeClr val="accent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9" name="Oval 8">
            <a:extLst>
              <a:ext uri="{FF2B5EF4-FFF2-40B4-BE49-F238E27FC236}">
                <a16:creationId xmlns:a16="http://schemas.microsoft.com/office/drawing/2014/main" id="{A8130FED-5FDA-D01A-6460-0CF3394A09D9}"/>
              </a:ext>
            </a:extLst>
          </p:cNvPr>
          <p:cNvSpPr/>
          <p:nvPr/>
        </p:nvSpPr>
        <p:spPr>
          <a:xfrm>
            <a:off x="7490067" y="3006479"/>
            <a:ext cx="977900" cy="850900"/>
          </a:xfrm>
          <a:prstGeom prst="ellipse">
            <a:avLst/>
          </a:prstGeom>
          <a:solidFill>
            <a:schemeClr val="bg1">
              <a:lumMod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0" name="Oval 9">
            <a:extLst>
              <a:ext uri="{FF2B5EF4-FFF2-40B4-BE49-F238E27FC236}">
                <a16:creationId xmlns:a16="http://schemas.microsoft.com/office/drawing/2014/main" id="{923B32C7-4453-E2C1-C92C-82B59F5D32E5}"/>
              </a:ext>
            </a:extLst>
          </p:cNvPr>
          <p:cNvSpPr/>
          <p:nvPr/>
        </p:nvSpPr>
        <p:spPr>
          <a:xfrm>
            <a:off x="5591417" y="15904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1" name="Oval 10">
            <a:extLst>
              <a:ext uri="{FF2B5EF4-FFF2-40B4-BE49-F238E27FC236}">
                <a16:creationId xmlns:a16="http://schemas.microsoft.com/office/drawing/2014/main" id="{480EBED0-512C-C435-AF03-1F40148A459B}"/>
              </a:ext>
            </a:extLst>
          </p:cNvPr>
          <p:cNvSpPr/>
          <p:nvPr/>
        </p:nvSpPr>
        <p:spPr>
          <a:xfrm>
            <a:off x="7725017" y="73317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2" name="Oval 11">
            <a:extLst>
              <a:ext uri="{FF2B5EF4-FFF2-40B4-BE49-F238E27FC236}">
                <a16:creationId xmlns:a16="http://schemas.microsoft.com/office/drawing/2014/main" id="{54D40E91-A36B-C361-B8A3-FA1B20F3212E}"/>
              </a:ext>
            </a:extLst>
          </p:cNvPr>
          <p:cNvSpPr/>
          <p:nvPr/>
        </p:nvSpPr>
        <p:spPr>
          <a:xfrm>
            <a:off x="4988167" y="26191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3" name="Oval 12">
            <a:extLst>
              <a:ext uri="{FF2B5EF4-FFF2-40B4-BE49-F238E27FC236}">
                <a16:creationId xmlns:a16="http://schemas.microsoft.com/office/drawing/2014/main" id="{4544C5B4-D80A-A9B4-D6CB-959CFFF07BD8}"/>
              </a:ext>
            </a:extLst>
          </p:cNvPr>
          <p:cNvSpPr/>
          <p:nvPr/>
        </p:nvSpPr>
        <p:spPr>
          <a:xfrm>
            <a:off x="5115167" y="437807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4" name="Oval 13">
            <a:extLst>
              <a:ext uri="{FF2B5EF4-FFF2-40B4-BE49-F238E27FC236}">
                <a16:creationId xmlns:a16="http://schemas.microsoft.com/office/drawing/2014/main" id="{D0A4D182-EC20-2C67-B02C-B389397496E7}"/>
              </a:ext>
            </a:extLst>
          </p:cNvPr>
          <p:cNvSpPr/>
          <p:nvPr/>
        </p:nvSpPr>
        <p:spPr>
          <a:xfrm>
            <a:off x="6232767" y="54893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5" name="Oval 14">
            <a:extLst>
              <a:ext uri="{FF2B5EF4-FFF2-40B4-BE49-F238E27FC236}">
                <a16:creationId xmlns:a16="http://schemas.microsoft.com/office/drawing/2014/main" id="{8BC965C6-80E3-A962-E141-A0577D7948D4}"/>
              </a:ext>
            </a:extLst>
          </p:cNvPr>
          <p:cNvSpPr/>
          <p:nvPr/>
        </p:nvSpPr>
        <p:spPr>
          <a:xfrm>
            <a:off x="10715867" y="24921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6" name="Oval 15">
            <a:extLst>
              <a:ext uri="{FF2B5EF4-FFF2-40B4-BE49-F238E27FC236}">
                <a16:creationId xmlns:a16="http://schemas.microsoft.com/office/drawing/2014/main" id="{1B7D280C-3F89-4F5E-22BC-44E0685D860F}"/>
              </a:ext>
            </a:extLst>
          </p:cNvPr>
          <p:cNvSpPr/>
          <p:nvPr/>
        </p:nvSpPr>
        <p:spPr>
          <a:xfrm>
            <a:off x="6467717" y="24667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7" name="Oval 16">
            <a:extLst>
              <a:ext uri="{FF2B5EF4-FFF2-40B4-BE49-F238E27FC236}">
                <a16:creationId xmlns:a16="http://schemas.microsoft.com/office/drawing/2014/main" id="{7A2A12C8-C015-8902-02B8-0354F841C225}"/>
              </a:ext>
            </a:extLst>
          </p:cNvPr>
          <p:cNvSpPr/>
          <p:nvPr/>
        </p:nvSpPr>
        <p:spPr>
          <a:xfrm>
            <a:off x="8340967" y="14507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8" name="Oval 17">
            <a:extLst>
              <a:ext uri="{FF2B5EF4-FFF2-40B4-BE49-F238E27FC236}">
                <a16:creationId xmlns:a16="http://schemas.microsoft.com/office/drawing/2014/main" id="{A909B573-187B-1AC5-6077-8780B71C1B02}"/>
              </a:ext>
            </a:extLst>
          </p:cNvPr>
          <p:cNvSpPr/>
          <p:nvPr/>
        </p:nvSpPr>
        <p:spPr>
          <a:xfrm>
            <a:off x="9223617" y="41304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9" name="Oval 18">
            <a:extLst>
              <a:ext uri="{FF2B5EF4-FFF2-40B4-BE49-F238E27FC236}">
                <a16:creationId xmlns:a16="http://schemas.microsoft.com/office/drawing/2014/main" id="{B1223007-980C-A0A0-CDB1-6B30DFCB6F14}"/>
              </a:ext>
            </a:extLst>
          </p:cNvPr>
          <p:cNvSpPr/>
          <p:nvPr/>
        </p:nvSpPr>
        <p:spPr>
          <a:xfrm>
            <a:off x="7236067" y="455587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0" name="Oval 19">
            <a:extLst>
              <a:ext uri="{FF2B5EF4-FFF2-40B4-BE49-F238E27FC236}">
                <a16:creationId xmlns:a16="http://schemas.microsoft.com/office/drawing/2014/main" id="{E25CA66F-3181-FEBA-3C9D-9CC5E43B45DC}"/>
              </a:ext>
            </a:extLst>
          </p:cNvPr>
          <p:cNvSpPr/>
          <p:nvPr/>
        </p:nvSpPr>
        <p:spPr>
          <a:xfrm>
            <a:off x="9350617" y="26191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1" name="Oval 20">
            <a:extLst>
              <a:ext uri="{FF2B5EF4-FFF2-40B4-BE49-F238E27FC236}">
                <a16:creationId xmlns:a16="http://schemas.microsoft.com/office/drawing/2014/main" id="{87815D44-865E-7DDC-826E-36CEE7A035CC}"/>
              </a:ext>
            </a:extLst>
          </p:cNvPr>
          <p:cNvSpPr/>
          <p:nvPr/>
        </p:nvSpPr>
        <p:spPr>
          <a:xfrm>
            <a:off x="7852017" y="41304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2" name="Oval 21">
            <a:extLst>
              <a:ext uri="{FF2B5EF4-FFF2-40B4-BE49-F238E27FC236}">
                <a16:creationId xmlns:a16="http://schemas.microsoft.com/office/drawing/2014/main" id="{8111FB8F-EAB4-8041-E6E9-E1BD0EE340C8}"/>
              </a:ext>
            </a:extLst>
          </p:cNvPr>
          <p:cNvSpPr/>
          <p:nvPr/>
        </p:nvSpPr>
        <p:spPr>
          <a:xfrm>
            <a:off x="7344017" y="33430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3" name="Oval 22">
            <a:extLst>
              <a:ext uri="{FF2B5EF4-FFF2-40B4-BE49-F238E27FC236}">
                <a16:creationId xmlns:a16="http://schemas.microsoft.com/office/drawing/2014/main" id="{6D22FA85-A512-5AFA-2352-B6555CA27DE3}"/>
              </a:ext>
            </a:extLst>
          </p:cNvPr>
          <p:cNvSpPr/>
          <p:nvPr/>
        </p:nvSpPr>
        <p:spPr>
          <a:xfrm>
            <a:off x="8340967" y="261912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4" name="Oval 23">
            <a:extLst>
              <a:ext uri="{FF2B5EF4-FFF2-40B4-BE49-F238E27FC236}">
                <a16:creationId xmlns:a16="http://schemas.microsoft.com/office/drawing/2014/main" id="{3E1B080A-61B6-06EB-0373-202F5BA2F8DB}"/>
              </a:ext>
            </a:extLst>
          </p:cNvPr>
          <p:cNvSpPr/>
          <p:nvPr/>
        </p:nvSpPr>
        <p:spPr>
          <a:xfrm>
            <a:off x="6105767" y="4555879"/>
            <a:ext cx="254000" cy="254000"/>
          </a:xfrm>
          <a:prstGeom prst="ellipse">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5" name="Oval 24">
            <a:extLst>
              <a:ext uri="{FF2B5EF4-FFF2-40B4-BE49-F238E27FC236}">
                <a16:creationId xmlns:a16="http://schemas.microsoft.com/office/drawing/2014/main" id="{4C2A8774-26A6-2702-3840-C654110DB3A7}"/>
              </a:ext>
            </a:extLst>
          </p:cNvPr>
          <p:cNvSpPr/>
          <p:nvPr/>
        </p:nvSpPr>
        <p:spPr>
          <a:xfrm>
            <a:off x="8340967" y="34700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7" name="Oval 26">
            <a:extLst>
              <a:ext uri="{FF2B5EF4-FFF2-40B4-BE49-F238E27FC236}">
                <a16:creationId xmlns:a16="http://schemas.microsoft.com/office/drawing/2014/main" id="{60A50280-29E2-4DF1-9769-083ECAA8A354}"/>
              </a:ext>
            </a:extLst>
          </p:cNvPr>
          <p:cNvSpPr/>
          <p:nvPr/>
        </p:nvSpPr>
        <p:spPr>
          <a:xfrm>
            <a:off x="6105767" y="33049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8" name="Oval 27">
            <a:extLst>
              <a:ext uri="{FF2B5EF4-FFF2-40B4-BE49-F238E27FC236}">
                <a16:creationId xmlns:a16="http://schemas.microsoft.com/office/drawing/2014/main" id="{125AD6C8-0241-3261-86DB-A0276DE85F92}"/>
              </a:ext>
            </a:extLst>
          </p:cNvPr>
          <p:cNvSpPr/>
          <p:nvPr/>
        </p:nvSpPr>
        <p:spPr>
          <a:xfrm>
            <a:off x="8633067" y="37621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29" name="Oval 28">
            <a:extLst>
              <a:ext uri="{FF2B5EF4-FFF2-40B4-BE49-F238E27FC236}">
                <a16:creationId xmlns:a16="http://schemas.microsoft.com/office/drawing/2014/main" id="{0D78970A-3779-0000-EEDE-012DC21FEF8B}"/>
              </a:ext>
            </a:extLst>
          </p:cNvPr>
          <p:cNvSpPr/>
          <p:nvPr/>
        </p:nvSpPr>
        <p:spPr>
          <a:xfrm>
            <a:off x="6982067" y="146977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30" name="Oval 29">
            <a:extLst>
              <a:ext uri="{FF2B5EF4-FFF2-40B4-BE49-F238E27FC236}">
                <a16:creationId xmlns:a16="http://schemas.microsoft.com/office/drawing/2014/main" id="{1DE67B64-10DE-B087-1DCB-6873DA36247F}"/>
              </a:ext>
            </a:extLst>
          </p:cNvPr>
          <p:cNvSpPr/>
          <p:nvPr/>
        </p:nvSpPr>
        <p:spPr>
          <a:xfrm>
            <a:off x="9350617" y="54893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31" name="Oval 30">
            <a:extLst>
              <a:ext uri="{FF2B5EF4-FFF2-40B4-BE49-F238E27FC236}">
                <a16:creationId xmlns:a16="http://schemas.microsoft.com/office/drawing/2014/main" id="{9B8F0031-BFA0-71DA-0282-E4A041689BC4}"/>
              </a:ext>
            </a:extLst>
          </p:cNvPr>
          <p:cNvSpPr/>
          <p:nvPr/>
        </p:nvSpPr>
        <p:spPr>
          <a:xfrm>
            <a:off x="9471267" y="110147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32" name="Oval 31">
            <a:extLst>
              <a:ext uri="{FF2B5EF4-FFF2-40B4-BE49-F238E27FC236}">
                <a16:creationId xmlns:a16="http://schemas.microsoft.com/office/drawing/2014/main" id="{64CF2B47-BEF9-B667-995B-35632D2FFEB8}"/>
              </a:ext>
            </a:extLst>
          </p:cNvPr>
          <p:cNvSpPr/>
          <p:nvPr/>
        </p:nvSpPr>
        <p:spPr>
          <a:xfrm>
            <a:off x="7725017" y="5235329"/>
            <a:ext cx="254000" cy="254000"/>
          </a:xfrm>
          <a:prstGeom prst="ellipse">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35" name="Star: 7 Points 34">
            <a:extLst>
              <a:ext uri="{FF2B5EF4-FFF2-40B4-BE49-F238E27FC236}">
                <a16:creationId xmlns:a16="http://schemas.microsoft.com/office/drawing/2014/main" id="{3B50B297-57B5-CEC4-3A9D-C87DAD32756E}"/>
              </a:ext>
            </a:extLst>
          </p:cNvPr>
          <p:cNvSpPr/>
          <p:nvPr/>
        </p:nvSpPr>
        <p:spPr>
          <a:xfrm>
            <a:off x="7858369" y="3279531"/>
            <a:ext cx="304800" cy="355600"/>
          </a:xfrm>
          <a:prstGeom prst="star7">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80FA66EC-5C8A-DA97-F32A-556B9F1A90CD}"/>
                  </a:ext>
                </a:extLst>
              </p14:cNvPr>
              <p14:cNvContentPartPr/>
              <p14:nvPr/>
            </p14:nvContentPartPr>
            <p14:xfrm>
              <a:off x="5192064" y="1738429"/>
              <a:ext cx="488148" cy="2768429"/>
            </p14:xfrm>
          </p:contentPart>
        </mc:Choice>
        <mc:Fallback xmlns="">
          <p:pic>
            <p:nvPicPr>
              <p:cNvPr id="42" name="Ink 41">
                <a:extLst>
                  <a:ext uri="{FF2B5EF4-FFF2-40B4-BE49-F238E27FC236}">
                    <a16:creationId xmlns:a16="http://schemas.microsoft.com/office/drawing/2014/main" id="{80FA66EC-5C8A-DA97-F32A-556B9F1A90CD}"/>
                  </a:ext>
                </a:extLst>
              </p:cNvPr>
              <p:cNvPicPr/>
              <p:nvPr/>
            </p:nvPicPr>
            <p:blipFill>
              <a:blip r:embed="rId3"/>
              <a:stretch>
                <a:fillRect/>
              </a:stretch>
            </p:blipFill>
            <p:spPr>
              <a:xfrm>
                <a:off x="5174078" y="1720431"/>
                <a:ext cx="523761" cy="280406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3816992D-1A62-998A-D034-70C6DEAE891F}"/>
                  </a:ext>
                </a:extLst>
              </p14:cNvPr>
              <p14:cNvContentPartPr/>
              <p14:nvPr/>
            </p14:nvContentPartPr>
            <p14:xfrm>
              <a:off x="5676154" y="810519"/>
              <a:ext cx="2214782" cy="894830"/>
            </p14:xfrm>
          </p:contentPart>
        </mc:Choice>
        <mc:Fallback xmlns="">
          <p:pic>
            <p:nvPicPr>
              <p:cNvPr id="43" name="Ink 42">
                <a:extLst>
                  <a:ext uri="{FF2B5EF4-FFF2-40B4-BE49-F238E27FC236}">
                    <a16:creationId xmlns:a16="http://schemas.microsoft.com/office/drawing/2014/main" id="{3816992D-1A62-998A-D034-70C6DEAE891F}"/>
                  </a:ext>
                </a:extLst>
              </p:cNvPr>
              <p:cNvPicPr/>
              <p:nvPr/>
            </p:nvPicPr>
            <p:blipFill>
              <a:blip r:embed="rId5"/>
              <a:stretch>
                <a:fillRect/>
              </a:stretch>
            </p:blipFill>
            <p:spPr>
              <a:xfrm>
                <a:off x="5658156" y="792529"/>
                <a:ext cx="2250417" cy="93045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8DC92572-D25E-A5FC-DF36-227312A0CE4D}"/>
                  </a:ext>
                </a:extLst>
              </p14:cNvPr>
              <p14:cNvContentPartPr/>
              <p14:nvPr/>
            </p14:nvContentPartPr>
            <p14:xfrm>
              <a:off x="7925699" y="813740"/>
              <a:ext cx="93599" cy="2680346"/>
            </p14:xfrm>
          </p:contentPart>
        </mc:Choice>
        <mc:Fallback xmlns="">
          <p:pic>
            <p:nvPicPr>
              <p:cNvPr id="44" name="Ink 43">
                <a:extLst>
                  <a:ext uri="{FF2B5EF4-FFF2-40B4-BE49-F238E27FC236}">
                    <a16:creationId xmlns:a16="http://schemas.microsoft.com/office/drawing/2014/main" id="{8DC92572-D25E-A5FC-DF36-227312A0CE4D}"/>
                  </a:ext>
                </a:extLst>
              </p:cNvPr>
              <p:cNvPicPr/>
              <p:nvPr/>
            </p:nvPicPr>
            <p:blipFill>
              <a:blip r:embed="rId7"/>
              <a:stretch>
                <a:fillRect/>
              </a:stretch>
            </p:blipFill>
            <p:spPr>
              <a:xfrm>
                <a:off x="7907768" y="795741"/>
                <a:ext cx="129102" cy="27159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8FE25609-C56D-BBD9-D761-4492785AD934}"/>
                  </a:ext>
                </a:extLst>
              </p14:cNvPr>
              <p14:cNvContentPartPr/>
              <p14:nvPr/>
            </p14:nvContentPartPr>
            <p14:xfrm>
              <a:off x="8029766" y="2680000"/>
              <a:ext cx="1534549" cy="815934"/>
            </p14:xfrm>
          </p:contentPart>
        </mc:Choice>
        <mc:Fallback xmlns="">
          <p:pic>
            <p:nvPicPr>
              <p:cNvPr id="45" name="Ink 44">
                <a:extLst>
                  <a:ext uri="{FF2B5EF4-FFF2-40B4-BE49-F238E27FC236}">
                    <a16:creationId xmlns:a16="http://schemas.microsoft.com/office/drawing/2014/main" id="{8FE25609-C56D-BBD9-D761-4492785AD934}"/>
                  </a:ext>
                </a:extLst>
              </p:cNvPr>
              <p:cNvPicPr/>
              <p:nvPr/>
            </p:nvPicPr>
            <p:blipFill>
              <a:blip r:embed="rId9"/>
              <a:stretch>
                <a:fillRect/>
              </a:stretch>
            </p:blipFill>
            <p:spPr>
              <a:xfrm>
                <a:off x="8011772" y="2662004"/>
                <a:ext cx="1570178" cy="85156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 name="Ink 46">
                <a:extLst>
                  <a:ext uri="{FF2B5EF4-FFF2-40B4-BE49-F238E27FC236}">
                    <a16:creationId xmlns:a16="http://schemas.microsoft.com/office/drawing/2014/main" id="{1B49BF4D-F27F-D04A-1ECA-E2D0F2D9E722}"/>
                  </a:ext>
                </a:extLst>
              </p14:cNvPr>
              <p14:cNvContentPartPr/>
              <p14:nvPr/>
            </p14:nvContentPartPr>
            <p14:xfrm>
              <a:off x="9540352" y="2598182"/>
              <a:ext cx="1333433" cy="69882"/>
            </p14:xfrm>
          </p:contentPart>
        </mc:Choice>
        <mc:Fallback xmlns="">
          <p:pic>
            <p:nvPicPr>
              <p:cNvPr id="47" name="Ink 46">
                <a:extLst>
                  <a:ext uri="{FF2B5EF4-FFF2-40B4-BE49-F238E27FC236}">
                    <a16:creationId xmlns:a16="http://schemas.microsoft.com/office/drawing/2014/main" id="{1B49BF4D-F27F-D04A-1ECA-E2D0F2D9E722}"/>
                  </a:ext>
                </a:extLst>
              </p:cNvPr>
              <p:cNvPicPr/>
              <p:nvPr/>
            </p:nvPicPr>
            <p:blipFill>
              <a:blip r:embed="rId11"/>
              <a:stretch>
                <a:fillRect/>
              </a:stretch>
            </p:blipFill>
            <p:spPr>
              <a:xfrm>
                <a:off x="9522357" y="2580264"/>
                <a:ext cx="1369063" cy="10536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E7E7EF7D-1848-C7EF-9292-8B88E900BCC0}"/>
                  </a:ext>
                </a:extLst>
              </p14:cNvPr>
              <p14:cNvContentPartPr/>
              <p14:nvPr/>
            </p14:nvContentPartPr>
            <p14:xfrm>
              <a:off x="9347514" y="2604694"/>
              <a:ext cx="1533530" cy="1703158"/>
            </p14:xfrm>
          </p:contentPart>
        </mc:Choice>
        <mc:Fallback xmlns="">
          <p:pic>
            <p:nvPicPr>
              <p:cNvPr id="48" name="Ink 47">
                <a:extLst>
                  <a:ext uri="{FF2B5EF4-FFF2-40B4-BE49-F238E27FC236}">
                    <a16:creationId xmlns:a16="http://schemas.microsoft.com/office/drawing/2014/main" id="{E7E7EF7D-1848-C7EF-9292-8B88E900BCC0}"/>
                  </a:ext>
                </a:extLst>
              </p:cNvPr>
              <p:cNvPicPr/>
              <p:nvPr/>
            </p:nvPicPr>
            <p:blipFill>
              <a:blip r:embed="rId13"/>
              <a:stretch>
                <a:fillRect/>
              </a:stretch>
            </p:blipFill>
            <p:spPr>
              <a:xfrm>
                <a:off x="9329519" y="2586698"/>
                <a:ext cx="1569160" cy="1738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BFEE53B0-9AAE-F994-BCB2-B49805C7D51A}"/>
                  </a:ext>
                </a:extLst>
              </p14:cNvPr>
              <p14:cNvContentPartPr/>
              <p14:nvPr/>
            </p14:nvContentPartPr>
            <p14:xfrm>
              <a:off x="7976440" y="4238192"/>
              <a:ext cx="1399677" cy="24431"/>
            </p14:xfrm>
          </p:contentPart>
        </mc:Choice>
        <mc:Fallback xmlns="">
          <p:pic>
            <p:nvPicPr>
              <p:cNvPr id="49" name="Ink 48">
                <a:extLst>
                  <a:ext uri="{FF2B5EF4-FFF2-40B4-BE49-F238E27FC236}">
                    <a16:creationId xmlns:a16="http://schemas.microsoft.com/office/drawing/2014/main" id="{BFEE53B0-9AAE-F994-BCB2-B49805C7D51A}"/>
                  </a:ext>
                </a:extLst>
              </p:cNvPr>
              <p:cNvPicPr/>
              <p:nvPr/>
            </p:nvPicPr>
            <p:blipFill>
              <a:blip r:embed="rId15"/>
              <a:stretch>
                <a:fillRect/>
              </a:stretch>
            </p:blipFill>
            <p:spPr>
              <a:xfrm>
                <a:off x="7958445" y="4220488"/>
                <a:ext cx="1435308" cy="594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50B4F183-B5BB-43ED-1945-FCBDA9E7A1BC}"/>
                  </a:ext>
                </a:extLst>
              </p14:cNvPr>
              <p14:cNvContentPartPr/>
              <p14:nvPr/>
            </p14:nvContentPartPr>
            <p14:xfrm>
              <a:off x="7955447" y="3453408"/>
              <a:ext cx="26247" cy="751642"/>
            </p14:xfrm>
          </p:contentPart>
        </mc:Choice>
        <mc:Fallback xmlns="">
          <p:pic>
            <p:nvPicPr>
              <p:cNvPr id="51" name="Ink 50">
                <a:extLst>
                  <a:ext uri="{FF2B5EF4-FFF2-40B4-BE49-F238E27FC236}">
                    <a16:creationId xmlns:a16="http://schemas.microsoft.com/office/drawing/2014/main" id="{50B4F183-B5BB-43ED-1945-FCBDA9E7A1BC}"/>
                  </a:ext>
                </a:extLst>
              </p:cNvPr>
              <p:cNvPicPr/>
              <p:nvPr/>
            </p:nvPicPr>
            <p:blipFill>
              <a:blip r:embed="rId17"/>
              <a:stretch>
                <a:fillRect/>
              </a:stretch>
            </p:blipFill>
            <p:spPr>
              <a:xfrm>
                <a:off x="7937713" y="3435418"/>
                <a:ext cx="61361" cy="78726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 name="Ink 51">
                <a:extLst>
                  <a:ext uri="{FF2B5EF4-FFF2-40B4-BE49-F238E27FC236}">
                    <a16:creationId xmlns:a16="http://schemas.microsoft.com/office/drawing/2014/main" id="{E141AEC5-DF6A-CA95-5011-955F6917D2D0}"/>
                  </a:ext>
                </a:extLst>
              </p14:cNvPr>
              <p14:cNvContentPartPr/>
              <p14:nvPr/>
            </p14:nvContentPartPr>
            <p14:xfrm>
              <a:off x="7939617" y="4190456"/>
              <a:ext cx="47735" cy="61914"/>
            </p14:xfrm>
          </p:contentPart>
        </mc:Choice>
        <mc:Fallback xmlns="">
          <p:pic>
            <p:nvPicPr>
              <p:cNvPr id="52" name="Ink 51">
                <a:extLst>
                  <a:ext uri="{FF2B5EF4-FFF2-40B4-BE49-F238E27FC236}">
                    <a16:creationId xmlns:a16="http://schemas.microsoft.com/office/drawing/2014/main" id="{E141AEC5-DF6A-CA95-5011-955F6917D2D0}"/>
                  </a:ext>
                </a:extLst>
              </p:cNvPr>
              <p:cNvPicPr/>
              <p:nvPr/>
            </p:nvPicPr>
            <p:blipFill>
              <a:blip r:embed="rId19"/>
              <a:stretch>
                <a:fillRect/>
              </a:stretch>
            </p:blipFill>
            <p:spPr>
              <a:xfrm>
                <a:off x="7921805" y="4172562"/>
                <a:ext cx="83002" cy="9734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368841AA-D400-CD9F-382C-3425D1C27492}"/>
                  </a:ext>
                </a:extLst>
              </p14:cNvPr>
              <p14:cNvContentPartPr/>
              <p14:nvPr/>
            </p14:nvContentPartPr>
            <p14:xfrm>
              <a:off x="7451877" y="3474595"/>
              <a:ext cx="553762" cy="29021"/>
            </p14:xfrm>
          </p:contentPart>
        </mc:Choice>
        <mc:Fallback xmlns="">
          <p:pic>
            <p:nvPicPr>
              <p:cNvPr id="33" name="Ink 32">
                <a:extLst>
                  <a:ext uri="{FF2B5EF4-FFF2-40B4-BE49-F238E27FC236}">
                    <a16:creationId xmlns:a16="http://schemas.microsoft.com/office/drawing/2014/main" id="{368841AA-D400-CD9F-382C-3425D1C27492}"/>
                  </a:ext>
                </a:extLst>
              </p:cNvPr>
              <p:cNvPicPr/>
              <p:nvPr/>
            </p:nvPicPr>
            <p:blipFill>
              <a:blip r:embed="rId21"/>
              <a:stretch>
                <a:fillRect/>
              </a:stretch>
            </p:blipFill>
            <p:spPr>
              <a:xfrm>
                <a:off x="7433898" y="3456681"/>
                <a:ext cx="589361" cy="6449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3BC0E78B-5D38-C7E4-7AD0-F32BE277104F}"/>
                  </a:ext>
                </a:extLst>
              </p14:cNvPr>
              <p14:cNvContentPartPr/>
              <p14:nvPr/>
            </p14:nvContentPartPr>
            <p14:xfrm>
              <a:off x="6244472" y="3491859"/>
              <a:ext cx="1196244" cy="1196244"/>
            </p14:xfrm>
          </p:contentPart>
        </mc:Choice>
        <mc:Fallback xmlns="">
          <p:pic>
            <p:nvPicPr>
              <p:cNvPr id="34" name="Ink 33">
                <a:extLst>
                  <a:ext uri="{FF2B5EF4-FFF2-40B4-BE49-F238E27FC236}">
                    <a16:creationId xmlns:a16="http://schemas.microsoft.com/office/drawing/2014/main" id="{3BC0E78B-5D38-C7E4-7AD0-F32BE277104F}"/>
                  </a:ext>
                </a:extLst>
              </p:cNvPr>
              <p:cNvPicPr/>
              <p:nvPr/>
            </p:nvPicPr>
            <p:blipFill>
              <a:blip r:embed="rId23"/>
              <a:stretch>
                <a:fillRect/>
              </a:stretch>
            </p:blipFill>
            <p:spPr>
              <a:xfrm>
                <a:off x="6226478" y="3473860"/>
                <a:ext cx="1231872" cy="123188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3E32D8D4-57D0-79C4-82F4-6FAFF5C82EC5}"/>
                  </a:ext>
                </a:extLst>
              </p14:cNvPr>
              <p14:cNvContentPartPr/>
              <p14:nvPr/>
            </p14:nvContentPartPr>
            <p14:xfrm>
              <a:off x="5153053" y="4506012"/>
              <a:ext cx="1117614" cy="197065"/>
            </p14:xfrm>
          </p:contentPart>
        </mc:Choice>
        <mc:Fallback xmlns="">
          <p:pic>
            <p:nvPicPr>
              <p:cNvPr id="36" name="Ink 35">
                <a:extLst>
                  <a:ext uri="{FF2B5EF4-FFF2-40B4-BE49-F238E27FC236}">
                    <a16:creationId xmlns:a16="http://schemas.microsoft.com/office/drawing/2014/main" id="{3E32D8D4-57D0-79C4-82F4-6FAFF5C82EC5}"/>
                  </a:ext>
                </a:extLst>
              </p:cNvPr>
              <p:cNvPicPr/>
              <p:nvPr/>
            </p:nvPicPr>
            <p:blipFill>
              <a:blip r:embed="rId25"/>
              <a:stretch>
                <a:fillRect/>
              </a:stretch>
            </p:blipFill>
            <p:spPr>
              <a:xfrm>
                <a:off x="5135062" y="4488064"/>
                <a:ext cx="1153237" cy="232601"/>
              </a:xfrm>
              <a:prstGeom prst="rect">
                <a:avLst/>
              </a:prstGeom>
            </p:spPr>
          </p:pic>
        </mc:Fallback>
      </mc:AlternateContent>
      <p:pic>
        <p:nvPicPr>
          <p:cNvPr id="26" name="Picture 25" descr="A person in a suit and tie&#10;&#10;AI-generated content may be incorrect.">
            <a:extLst>
              <a:ext uri="{FF2B5EF4-FFF2-40B4-BE49-F238E27FC236}">
                <a16:creationId xmlns:a16="http://schemas.microsoft.com/office/drawing/2014/main" id="{2E136B1B-026B-65DA-A98B-3D2F5887E3B1}"/>
              </a:ext>
            </a:extLst>
          </p:cNvPr>
          <p:cNvPicPr>
            <a:picLocks noChangeAspect="1"/>
          </p:cNvPicPr>
          <p:nvPr/>
        </p:nvPicPr>
        <p:blipFill>
          <a:blip r:embed="rId26"/>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7729F6B-9FCC-C5BD-8E95-F46B00D646AA}"/>
              </a:ext>
            </a:extLst>
          </p:cNvPr>
          <p:cNvSpPr txBox="1"/>
          <p:nvPr/>
        </p:nvSpPr>
        <p:spPr>
          <a:xfrm>
            <a:off x="1133641" y="2586006"/>
            <a:ext cx="3426030"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Red dots represent bugs in the system</a:t>
            </a:r>
            <a:endParaRPr lang="en-US"/>
          </a:p>
          <a:p>
            <a:pPr marL="285750" indent="-285750">
              <a:buFont typeface="Arial"/>
              <a:buChar char="•"/>
            </a:pPr>
            <a:r>
              <a:rPr lang="en-US">
                <a:ea typeface="Calibri"/>
                <a:cs typeface="Calibri"/>
              </a:rPr>
              <a:t>Blue dots represent the system working successfully</a:t>
            </a:r>
          </a:p>
          <a:p>
            <a:pPr marL="285750" indent="-285750">
              <a:buFont typeface="Arial"/>
              <a:buChar char="•"/>
            </a:pPr>
            <a:r>
              <a:rPr lang="en-US">
                <a:ea typeface="Calibri"/>
                <a:cs typeface="Calibri"/>
              </a:rPr>
              <a:t>The area enclosed by the two regions represents areas covered by other forms of verification, leaving behind some bugs that would be found by the use of Formal Verification.</a:t>
            </a:r>
          </a:p>
        </p:txBody>
      </p:sp>
    </p:spTree>
    <p:extLst>
      <p:ext uri="{BB962C8B-B14F-4D97-AF65-F5344CB8AC3E}">
        <p14:creationId xmlns:p14="http://schemas.microsoft.com/office/powerpoint/2010/main" val="1131511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D9A6-8C64-3726-8C3A-C6E44A2F66AE}"/>
              </a:ext>
            </a:extLst>
          </p:cNvPr>
          <p:cNvSpPr>
            <a:spLocks noGrp="1"/>
          </p:cNvSpPr>
          <p:nvPr>
            <p:ph type="title"/>
          </p:nvPr>
        </p:nvSpPr>
        <p:spPr/>
        <p:txBody>
          <a:bodyPr/>
          <a:lstStyle/>
          <a:p>
            <a:r>
              <a:rPr lang="en-US">
                <a:latin typeface="Arial Black"/>
              </a:rPr>
              <a:t>Software Used for Verification</a:t>
            </a:r>
            <a:endParaRPr lang="en-US"/>
          </a:p>
        </p:txBody>
      </p:sp>
      <p:sp>
        <p:nvSpPr>
          <p:cNvPr id="3" name="Content Placeholder 2">
            <a:extLst>
              <a:ext uri="{FF2B5EF4-FFF2-40B4-BE49-F238E27FC236}">
                <a16:creationId xmlns:a16="http://schemas.microsoft.com/office/drawing/2014/main" id="{C8B610E0-CB5C-87B6-05BA-2E1FEA01E837}"/>
              </a:ext>
            </a:extLst>
          </p:cNvPr>
          <p:cNvSpPr>
            <a:spLocks noGrp="1"/>
          </p:cNvSpPr>
          <p:nvPr>
            <p:ph idx="1"/>
          </p:nvPr>
        </p:nvSpPr>
        <p:spPr/>
        <p:txBody>
          <a:bodyPr/>
          <a:lstStyle/>
          <a:p>
            <a:r>
              <a:rPr lang="en-US">
                <a:latin typeface="Arial"/>
                <a:cs typeface="Arial"/>
              </a:rPr>
              <a:t>There are many software options for Verification such as Synopsis VCS, Cadence </a:t>
            </a:r>
            <a:r>
              <a:rPr lang="en-US" err="1">
                <a:latin typeface="Arial"/>
                <a:cs typeface="Arial"/>
              </a:rPr>
              <a:t>Xcelium</a:t>
            </a:r>
            <a:r>
              <a:rPr lang="en-US">
                <a:latin typeface="Arial"/>
                <a:cs typeface="Arial"/>
              </a:rPr>
              <a:t>, Questa and Jasper Gold. Combination of tools is always ideal!</a:t>
            </a:r>
            <a:endParaRPr lang="en-US"/>
          </a:p>
        </p:txBody>
      </p:sp>
      <p:graphicFrame>
        <p:nvGraphicFramePr>
          <p:cNvPr id="4" name="Table 3">
            <a:extLst>
              <a:ext uri="{FF2B5EF4-FFF2-40B4-BE49-F238E27FC236}">
                <a16:creationId xmlns:a16="http://schemas.microsoft.com/office/drawing/2014/main" id="{8F18A2AA-7413-24C8-856F-5E1E59513D15}"/>
              </a:ext>
            </a:extLst>
          </p:cNvPr>
          <p:cNvGraphicFramePr>
            <a:graphicFrameLocks noGrp="1"/>
          </p:cNvGraphicFramePr>
          <p:nvPr>
            <p:extLst>
              <p:ext uri="{D42A27DB-BD31-4B8C-83A1-F6EECF244321}">
                <p14:modId xmlns:p14="http://schemas.microsoft.com/office/powerpoint/2010/main" val="1349054604"/>
              </p:ext>
            </p:extLst>
          </p:nvPr>
        </p:nvGraphicFramePr>
        <p:xfrm>
          <a:off x="1211580" y="3744976"/>
          <a:ext cx="9773920" cy="2019299"/>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4042612309"/>
                    </a:ext>
                  </a:extLst>
                </a:gridCol>
                <a:gridCol w="5689600">
                  <a:extLst>
                    <a:ext uri="{9D8B030D-6E8A-4147-A177-3AD203B41FA5}">
                      <a16:colId xmlns:a16="http://schemas.microsoft.com/office/drawing/2014/main" val="3878243768"/>
                    </a:ext>
                  </a:extLst>
                </a:gridCol>
              </a:tblGrid>
              <a:tr h="368299">
                <a:tc>
                  <a:txBody>
                    <a:bodyPr/>
                    <a:lstStyle/>
                    <a:p>
                      <a:r>
                        <a:rPr lang="en-US">
                          <a:solidFill>
                            <a:schemeClr val="tx1"/>
                          </a:solidFill>
                        </a:rPr>
                        <a:t>Software</a:t>
                      </a:r>
                    </a:p>
                  </a:txBody>
                  <a:tcPr>
                    <a:solidFill>
                      <a:schemeClr val="bg2">
                        <a:lumMod val="90000"/>
                      </a:schemeClr>
                    </a:solidFill>
                  </a:tcPr>
                </a:tc>
                <a:tc>
                  <a:txBody>
                    <a:bodyPr/>
                    <a:lstStyle/>
                    <a:p>
                      <a:r>
                        <a:rPr lang="en-US">
                          <a:solidFill>
                            <a:schemeClr val="tx1"/>
                          </a:solidFill>
                        </a:rPr>
                        <a:t>Usage</a:t>
                      </a:r>
                    </a:p>
                  </a:txBody>
                  <a:tcPr>
                    <a:solidFill>
                      <a:schemeClr val="bg2">
                        <a:lumMod val="90000"/>
                      </a:schemeClr>
                    </a:solidFill>
                  </a:tcPr>
                </a:tc>
                <a:extLst>
                  <a:ext uri="{0D108BD9-81ED-4DB2-BD59-A6C34878D82A}">
                    <a16:rowId xmlns:a16="http://schemas.microsoft.com/office/drawing/2014/main" val="38007129"/>
                  </a:ext>
                </a:extLst>
              </a:tr>
              <a:tr h="370840">
                <a:tc>
                  <a:txBody>
                    <a:bodyPr/>
                    <a:lstStyle/>
                    <a:p>
                      <a:r>
                        <a:rPr lang="en-US"/>
                        <a:t>Synopsys VCS</a:t>
                      </a:r>
                    </a:p>
                  </a:txBody>
                  <a:tcPr/>
                </a:tc>
                <a:tc>
                  <a:txBody>
                    <a:bodyPr/>
                    <a:lstStyle/>
                    <a:p>
                      <a:r>
                        <a:rPr lang="en-US"/>
                        <a:t>Provided errors in great detail which was very beneficial for debugging.</a:t>
                      </a:r>
                    </a:p>
                  </a:txBody>
                  <a:tcPr/>
                </a:tc>
                <a:extLst>
                  <a:ext uri="{0D108BD9-81ED-4DB2-BD59-A6C34878D82A}">
                    <a16:rowId xmlns:a16="http://schemas.microsoft.com/office/drawing/2014/main" val="2644780268"/>
                  </a:ext>
                </a:extLst>
              </a:tr>
              <a:tr h="370840">
                <a:tc>
                  <a:txBody>
                    <a:bodyPr/>
                    <a:lstStyle/>
                    <a:p>
                      <a:r>
                        <a:rPr lang="en-US"/>
                        <a:t>Cadence </a:t>
                      </a:r>
                      <a:r>
                        <a:rPr lang="en-US" err="1"/>
                        <a:t>Xcelium</a:t>
                      </a:r>
                    </a:p>
                  </a:txBody>
                  <a:tcPr/>
                </a:tc>
                <a:tc>
                  <a:txBody>
                    <a:bodyPr/>
                    <a:lstStyle/>
                    <a:p>
                      <a:r>
                        <a:rPr lang="en-US"/>
                        <a:t>Provided code coverage and provided the code which was not being covered. Very beneficial for debugging as well.</a:t>
                      </a:r>
                    </a:p>
                  </a:txBody>
                  <a:tcPr/>
                </a:tc>
                <a:extLst>
                  <a:ext uri="{0D108BD9-81ED-4DB2-BD59-A6C34878D82A}">
                    <a16:rowId xmlns:a16="http://schemas.microsoft.com/office/drawing/2014/main" val="900890348"/>
                  </a:ext>
                </a:extLst>
              </a:tr>
              <a:tr h="370840">
                <a:tc>
                  <a:txBody>
                    <a:bodyPr/>
                    <a:lstStyle/>
                    <a:p>
                      <a:r>
                        <a:rPr lang="en-US"/>
                        <a:t>Jasper Gold</a:t>
                      </a:r>
                    </a:p>
                  </a:txBody>
                  <a:tcPr/>
                </a:tc>
                <a:tc>
                  <a:txBody>
                    <a:bodyPr/>
                    <a:lstStyle/>
                    <a:p>
                      <a:r>
                        <a:rPr lang="en-US"/>
                        <a:t>Still in training. This is a stretch goal for the project.</a:t>
                      </a:r>
                    </a:p>
                  </a:txBody>
                  <a:tcPr/>
                </a:tc>
                <a:extLst>
                  <a:ext uri="{0D108BD9-81ED-4DB2-BD59-A6C34878D82A}">
                    <a16:rowId xmlns:a16="http://schemas.microsoft.com/office/drawing/2014/main" val="3010237252"/>
                  </a:ext>
                </a:extLst>
              </a:tr>
            </a:tbl>
          </a:graphicData>
        </a:graphic>
      </p:graphicFrame>
      <p:pic>
        <p:nvPicPr>
          <p:cNvPr id="6" name="Picture 5" descr="A person in a suit and tie&#10;&#10;AI-generated content may be incorrect.">
            <a:extLst>
              <a:ext uri="{FF2B5EF4-FFF2-40B4-BE49-F238E27FC236}">
                <a16:creationId xmlns:a16="http://schemas.microsoft.com/office/drawing/2014/main" id="{B30D0FE6-3CBE-DA62-50F4-BB9F05BC2EEC}"/>
              </a:ext>
            </a:extLst>
          </p:cNvPr>
          <p:cNvPicPr>
            <a:picLocks noChangeAspect="1"/>
          </p:cNvPicPr>
          <p:nvPr/>
        </p:nvPicPr>
        <p:blipFill>
          <a:blip r:embed="rId2"/>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6874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64C1-7812-55B5-B543-A5F2176EAB71}"/>
              </a:ext>
            </a:extLst>
          </p:cNvPr>
          <p:cNvSpPr>
            <a:spLocks noGrp="1"/>
          </p:cNvSpPr>
          <p:nvPr>
            <p:ph type="title"/>
          </p:nvPr>
        </p:nvSpPr>
        <p:spPr/>
        <p:txBody>
          <a:bodyPr/>
          <a:lstStyle/>
          <a:p>
            <a:r>
              <a:rPr lang="en-US">
                <a:latin typeface="Arial Black"/>
              </a:rPr>
              <a:t>Verification Testing</a:t>
            </a:r>
            <a:endParaRPr lang="en-US"/>
          </a:p>
        </p:txBody>
      </p:sp>
      <p:pic>
        <p:nvPicPr>
          <p:cNvPr id="4" name="Content Placeholder 3" descr="A close up of black text&#10;&#10;AI-generated content may be incorrect.">
            <a:extLst>
              <a:ext uri="{FF2B5EF4-FFF2-40B4-BE49-F238E27FC236}">
                <a16:creationId xmlns:a16="http://schemas.microsoft.com/office/drawing/2014/main" id="{A83DB708-65A3-888B-4569-5E42F881C0D3}"/>
              </a:ext>
            </a:extLst>
          </p:cNvPr>
          <p:cNvPicPr>
            <a:picLocks noGrp="1" noChangeAspect="1"/>
          </p:cNvPicPr>
          <p:nvPr>
            <p:ph idx="1"/>
          </p:nvPr>
        </p:nvPicPr>
        <p:blipFill>
          <a:blip r:embed="rId2"/>
          <a:stretch>
            <a:fillRect/>
          </a:stretch>
        </p:blipFill>
        <p:spPr>
          <a:xfrm>
            <a:off x="1104902" y="3633173"/>
            <a:ext cx="7759700" cy="1317625"/>
          </a:xfrm>
        </p:spPr>
      </p:pic>
      <p:sp>
        <p:nvSpPr>
          <p:cNvPr id="8" name="Title 1">
            <a:extLst>
              <a:ext uri="{FF2B5EF4-FFF2-40B4-BE49-F238E27FC236}">
                <a16:creationId xmlns:a16="http://schemas.microsoft.com/office/drawing/2014/main" id="{B8C41859-CE84-3C87-692A-4272EC45C30F}"/>
              </a:ext>
            </a:extLst>
          </p:cNvPr>
          <p:cNvSpPr txBox="1">
            <a:spLocks/>
          </p:cNvSpPr>
          <p:nvPr/>
        </p:nvSpPr>
        <p:spPr>
          <a:xfrm>
            <a:off x="1104902" y="2648950"/>
            <a:ext cx="9982199" cy="981801"/>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400" b="0" i="0" kern="1200">
                <a:solidFill>
                  <a:schemeClr val="tx1"/>
                </a:solidFill>
                <a:latin typeface="Arial Black" panose="020B0604020202020204" pitchFamily="34" charset="0"/>
                <a:ea typeface="+mj-ea"/>
                <a:cs typeface="Arial Black" panose="020B0604020202020204" pitchFamily="34" charset="0"/>
              </a:defRPr>
            </a:lvl1pPr>
          </a:lstStyle>
          <a:p>
            <a:r>
              <a:rPr lang="en-US">
                <a:latin typeface="Arial Black"/>
              </a:rPr>
              <a:t>Synopsys VCS error example</a:t>
            </a:r>
            <a:endParaRPr lang="en-US"/>
          </a:p>
        </p:txBody>
      </p:sp>
      <p:pic>
        <p:nvPicPr>
          <p:cNvPr id="5" name="Picture 4" descr="A person in a suit and tie&#10;&#10;AI-generated content may be incorrect.">
            <a:extLst>
              <a:ext uri="{FF2B5EF4-FFF2-40B4-BE49-F238E27FC236}">
                <a16:creationId xmlns:a16="http://schemas.microsoft.com/office/drawing/2014/main" id="{A00E5163-CAF7-0737-5181-F6A528FFEE1B}"/>
              </a:ext>
            </a:extLst>
          </p:cNvPr>
          <p:cNvPicPr>
            <a:picLocks noChangeAspect="1"/>
          </p:cNvPicPr>
          <p:nvPr/>
        </p:nvPicPr>
        <p:blipFill>
          <a:blip r:embed="rId3"/>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8635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971FE6-01EE-C741-24DB-5C4D34329A1C}"/>
              </a:ext>
            </a:extLst>
          </p:cNvPr>
          <p:cNvSpPr>
            <a:spLocks noGrp="1"/>
          </p:cNvSpPr>
          <p:nvPr>
            <p:ph type="title"/>
          </p:nvPr>
        </p:nvSpPr>
        <p:spPr>
          <a:xfrm>
            <a:off x="1104902" y="1124950"/>
            <a:ext cx="9982199" cy="981801"/>
          </a:xfrm>
        </p:spPr>
        <p:txBody>
          <a:bodyPr/>
          <a:lstStyle/>
          <a:p>
            <a:r>
              <a:rPr lang="en-US" err="1">
                <a:latin typeface="Arial Black"/>
              </a:rPr>
              <a:t>Xcelium</a:t>
            </a:r>
            <a:r>
              <a:rPr lang="en-US">
                <a:latin typeface="Arial Black"/>
              </a:rPr>
              <a:t> Example</a:t>
            </a:r>
            <a:endParaRPr lang="en-US"/>
          </a:p>
        </p:txBody>
      </p:sp>
      <p:pic>
        <p:nvPicPr>
          <p:cNvPr id="7" name="Content Placeholder 6" descr="A screenshot of a computer&#10;&#10;AI-generated content may be incorrect.">
            <a:extLst>
              <a:ext uri="{FF2B5EF4-FFF2-40B4-BE49-F238E27FC236}">
                <a16:creationId xmlns:a16="http://schemas.microsoft.com/office/drawing/2014/main" id="{97D28D52-D299-F020-C799-B56AE209D73E}"/>
              </a:ext>
            </a:extLst>
          </p:cNvPr>
          <p:cNvPicPr>
            <a:picLocks noGrp="1" noChangeAspect="1"/>
          </p:cNvPicPr>
          <p:nvPr>
            <p:ph idx="1"/>
          </p:nvPr>
        </p:nvPicPr>
        <p:blipFill>
          <a:blip r:embed="rId2"/>
          <a:stretch>
            <a:fillRect/>
          </a:stretch>
        </p:blipFill>
        <p:spPr>
          <a:xfrm>
            <a:off x="1105019" y="2221270"/>
            <a:ext cx="9372367" cy="3887430"/>
          </a:xfrm>
        </p:spPr>
      </p:pic>
      <p:pic>
        <p:nvPicPr>
          <p:cNvPr id="3" name="Picture 2" descr="A person in a suit and tie&#10;&#10;AI-generated content may be incorrect.">
            <a:extLst>
              <a:ext uri="{FF2B5EF4-FFF2-40B4-BE49-F238E27FC236}">
                <a16:creationId xmlns:a16="http://schemas.microsoft.com/office/drawing/2014/main" id="{9D254DE2-0176-9571-4F32-13939CF22D3D}"/>
              </a:ext>
            </a:extLst>
          </p:cNvPr>
          <p:cNvPicPr>
            <a:picLocks noChangeAspect="1"/>
          </p:cNvPicPr>
          <p:nvPr/>
        </p:nvPicPr>
        <p:blipFill>
          <a:blip r:embed="rId3"/>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4780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B46D-2475-E77B-7F25-FA3A5CF1073D}"/>
              </a:ext>
            </a:extLst>
          </p:cNvPr>
          <p:cNvSpPr>
            <a:spLocks noGrp="1"/>
          </p:cNvSpPr>
          <p:nvPr>
            <p:ph type="title"/>
          </p:nvPr>
        </p:nvSpPr>
        <p:spPr/>
        <p:txBody>
          <a:bodyPr/>
          <a:lstStyle/>
          <a:p>
            <a:r>
              <a:rPr lang="en-US">
                <a:latin typeface="Arial Black"/>
              </a:rPr>
              <a:t>Decoder Logic</a:t>
            </a:r>
            <a:endParaRPr lang="en-US"/>
          </a:p>
        </p:txBody>
      </p:sp>
      <p:pic>
        <p:nvPicPr>
          <p:cNvPr id="8" name="Picture 7" descr="A screenshot of a computer&#10;&#10;AI-generated content may be incorrect.">
            <a:extLst>
              <a:ext uri="{FF2B5EF4-FFF2-40B4-BE49-F238E27FC236}">
                <a16:creationId xmlns:a16="http://schemas.microsoft.com/office/drawing/2014/main" id="{16179762-8663-CEA6-0126-28522788560F}"/>
              </a:ext>
            </a:extLst>
          </p:cNvPr>
          <p:cNvPicPr>
            <a:picLocks noChangeAspect="1"/>
          </p:cNvPicPr>
          <p:nvPr/>
        </p:nvPicPr>
        <p:blipFill>
          <a:blip r:embed="rId2"/>
          <a:stretch>
            <a:fillRect/>
          </a:stretch>
        </p:blipFill>
        <p:spPr>
          <a:xfrm>
            <a:off x="1733443" y="2668498"/>
            <a:ext cx="8716552" cy="3233362"/>
          </a:xfrm>
          <a:prstGeom prst="rect">
            <a:avLst/>
          </a:prstGeom>
        </p:spPr>
      </p:pic>
      <p:pic>
        <p:nvPicPr>
          <p:cNvPr id="4" name="Picture 3" descr="A person in a suit and tie&#10;&#10;AI-generated content may be incorrect.">
            <a:extLst>
              <a:ext uri="{FF2B5EF4-FFF2-40B4-BE49-F238E27FC236}">
                <a16:creationId xmlns:a16="http://schemas.microsoft.com/office/drawing/2014/main" id="{CC869C98-89BB-555F-4EAE-3A9906314E57}"/>
              </a:ext>
            </a:extLst>
          </p:cNvPr>
          <p:cNvPicPr>
            <a:picLocks noChangeAspect="1"/>
          </p:cNvPicPr>
          <p:nvPr/>
        </p:nvPicPr>
        <p:blipFill>
          <a:blip r:embed="rId3"/>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5906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94D5-BA76-D55E-0E9B-9A5840E646B6}"/>
              </a:ext>
            </a:extLst>
          </p:cNvPr>
          <p:cNvSpPr>
            <a:spLocks noGrp="1"/>
          </p:cNvSpPr>
          <p:nvPr>
            <p:ph type="title"/>
          </p:nvPr>
        </p:nvSpPr>
        <p:spPr/>
        <p:txBody>
          <a:bodyPr/>
          <a:lstStyle/>
          <a:p>
            <a:r>
              <a:rPr lang="en-US">
                <a:latin typeface="Arial Black"/>
              </a:rPr>
              <a:t>Objectives</a:t>
            </a:r>
            <a:endParaRPr lang="en-US"/>
          </a:p>
        </p:txBody>
      </p:sp>
      <p:sp>
        <p:nvSpPr>
          <p:cNvPr id="3" name="Content Placeholder 2">
            <a:extLst>
              <a:ext uri="{FF2B5EF4-FFF2-40B4-BE49-F238E27FC236}">
                <a16:creationId xmlns:a16="http://schemas.microsoft.com/office/drawing/2014/main" id="{F61C0B0B-202D-2E2E-E03D-F6542F32FCFA}"/>
              </a:ext>
            </a:extLst>
          </p:cNvPr>
          <p:cNvSpPr>
            <a:spLocks noGrp="1"/>
          </p:cNvSpPr>
          <p:nvPr>
            <p:ph idx="1"/>
          </p:nvPr>
        </p:nvSpPr>
        <p:spPr>
          <a:xfrm>
            <a:off x="723900" y="2225529"/>
            <a:ext cx="10744200" cy="3596819"/>
          </a:xfrm>
        </p:spPr>
        <p:txBody>
          <a:bodyPr/>
          <a:lstStyle/>
          <a:p>
            <a:r>
              <a:rPr lang="en-US" sz="1500">
                <a:latin typeface="Aptos"/>
                <a:cs typeface="Arial"/>
              </a:rPr>
              <a:t>Design an ASIC which implements the RISC-V RV32I base Instruction set, excluding memory ordering and environmental/system calls </a:t>
            </a:r>
          </a:p>
          <a:p>
            <a:r>
              <a:rPr lang="en-US" sz="1500">
                <a:latin typeface="Aptos"/>
                <a:cs typeface="Arial"/>
              </a:rPr>
              <a:t>Perform functional and/or formal verification of the design to confirm functionality. Target add minimum 85% code coverage. </a:t>
            </a:r>
          </a:p>
          <a:p>
            <a:r>
              <a:rPr lang="en-US" sz="1500">
                <a:latin typeface="Aptos"/>
                <a:cs typeface="Arial"/>
              </a:rPr>
              <a:t>Synthesize the design into a netlist for physical layout. Target the 45nm FreePDK45 technology using the </a:t>
            </a:r>
            <a:r>
              <a:rPr lang="en-US" sz="1500" err="1">
                <a:latin typeface="Aptos"/>
                <a:cs typeface="Arial"/>
              </a:rPr>
              <a:t>Nangate</a:t>
            </a:r>
            <a:r>
              <a:rPr lang="en-US" sz="1500">
                <a:latin typeface="Aptos"/>
                <a:cs typeface="Arial"/>
              </a:rPr>
              <a:t> open cell library. </a:t>
            </a:r>
          </a:p>
          <a:p>
            <a:r>
              <a:rPr lang="en-US" sz="1500">
                <a:latin typeface="Aptos"/>
                <a:cs typeface="Arial"/>
              </a:rPr>
              <a:t>Use electronic design tools to perform physical design and create a layout of the design. </a:t>
            </a:r>
          </a:p>
          <a:p>
            <a:r>
              <a:rPr lang="en-US" sz="1500">
                <a:latin typeface="Aptos"/>
                <a:cs typeface="Arial"/>
              </a:rPr>
              <a:t>Conduct static timing analysis, IR drop, and electromigration analysis to ensure physical performance requirements are met. Use physical design techniques such as design rule checking to establish design manufacturability as well as layout vs schematic to determine correctness of the physical design. </a:t>
            </a:r>
          </a:p>
          <a:p>
            <a:endParaRPr lang="en-US">
              <a:latin typeface="Arial"/>
              <a:cs typeface="Arial"/>
            </a:endParaRPr>
          </a:p>
        </p:txBody>
      </p:sp>
      <p:pic>
        <p:nvPicPr>
          <p:cNvPr id="5" name="Picture 4" descr="A person with a beard and mustache wearing a striped shirt&#10;&#10;AI-generated content may be incorrect.">
            <a:extLst>
              <a:ext uri="{FF2B5EF4-FFF2-40B4-BE49-F238E27FC236}">
                <a16:creationId xmlns:a16="http://schemas.microsoft.com/office/drawing/2014/main" id="{3FD00E70-AB62-3858-4A94-CFADC678F69D}"/>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7765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90CC-0F48-CC6D-51F1-A0C9073925E2}"/>
              </a:ext>
            </a:extLst>
          </p:cNvPr>
          <p:cNvSpPr>
            <a:spLocks noGrp="1"/>
          </p:cNvSpPr>
          <p:nvPr>
            <p:ph type="title"/>
          </p:nvPr>
        </p:nvSpPr>
        <p:spPr/>
        <p:txBody>
          <a:bodyPr/>
          <a:lstStyle/>
          <a:p>
            <a:r>
              <a:rPr lang="en-US">
                <a:latin typeface="Arial Black"/>
              </a:rPr>
              <a:t>Memory FSM </a:t>
            </a:r>
            <a:endParaRPr lang="en-US"/>
          </a:p>
        </p:txBody>
      </p:sp>
      <p:pic>
        <p:nvPicPr>
          <p:cNvPr id="4" name="Content Placeholder 3" descr="A screenshot of a computer&#10;&#10;AI-generated content may be incorrect.">
            <a:extLst>
              <a:ext uri="{FF2B5EF4-FFF2-40B4-BE49-F238E27FC236}">
                <a16:creationId xmlns:a16="http://schemas.microsoft.com/office/drawing/2014/main" id="{F9FC397A-3869-21FF-2ED4-470786B18DDB}"/>
              </a:ext>
            </a:extLst>
          </p:cNvPr>
          <p:cNvPicPr>
            <a:picLocks noGrp="1" noChangeAspect="1"/>
          </p:cNvPicPr>
          <p:nvPr>
            <p:ph idx="1"/>
          </p:nvPr>
        </p:nvPicPr>
        <p:blipFill>
          <a:blip r:embed="rId2"/>
          <a:stretch>
            <a:fillRect/>
          </a:stretch>
        </p:blipFill>
        <p:spPr>
          <a:xfrm>
            <a:off x="2187224" y="2341829"/>
            <a:ext cx="7247819" cy="3535891"/>
          </a:xfrm>
        </p:spPr>
      </p:pic>
      <p:pic>
        <p:nvPicPr>
          <p:cNvPr id="5" name="Picture 4" descr="A person in a suit and tie&#10;&#10;AI-generated content may be incorrect.">
            <a:extLst>
              <a:ext uri="{FF2B5EF4-FFF2-40B4-BE49-F238E27FC236}">
                <a16:creationId xmlns:a16="http://schemas.microsoft.com/office/drawing/2014/main" id="{FE688102-9228-B8B3-9FE6-CB5F0FFC3A1C}"/>
              </a:ext>
            </a:extLst>
          </p:cNvPr>
          <p:cNvPicPr>
            <a:picLocks noChangeAspect="1"/>
          </p:cNvPicPr>
          <p:nvPr/>
        </p:nvPicPr>
        <p:blipFill>
          <a:blip r:embed="rId3"/>
          <a:stretch>
            <a:fillRect/>
          </a:stretch>
        </p:blipFill>
        <p:spPr>
          <a:xfrm>
            <a:off x="11193834" y="157246"/>
            <a:ext cx="805646" cy="13102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366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FA53-2244-DE05-AEE4-166B2EF5ED70}"/>
              </a:ext>
            </a:extLst>
          </p:cNvPr>
          <p:cNvSpPr>
            <a:spLocks noGrp="1"/>
          </p:cNvSpPr>
          <p:nvPr>
            <p:ph type="title"/>
          </p:nvPr>
        </p:nvSpPr>
        <p:spPr/>
        <p:txBody>
          <a:bodyPr/>
          <a:lstStyle/>
          <a:p>
            <a:r>
              <a:rPr lang="en-US"/>
              <a:t>Unit Test Verification</a:t>
            </a:r>
          </a:p>
        </p:txBody>
      </p:sp>
      <p:sp>
        <p:nvSpPr>
          <p:cNvPr id="3" name="Content Placeholder 2">
            <a:extLst>
              <a:ext uri="{FF2B5EF4-FFF2-40B4-BE49-F238E27FC236}">
                <a16:creationId xmlns:a16="http://schemas.microsoft.com/office/drawing/2014/main" id="{A400E81A-904C-FBB7-9FA4-6972B185DE93}"/>
              </a:ext>
            </a:extLst>
          </p:cNvPr>
          <p:cNvSpPr>
            <a:spLocks noGrp="1"/>
          </p:cNvSpPr>
          <p:nvPr>
            <p:ph idx="1"/>
          </p:nvPr>
        </p:nvSpPr>
        <p:spPr/>
        <p:txBody>
          <a:bodyPr/>
          <a:lstStyle/>
          <a:p>
            <a:pPr marL="0" indent="0">
              <a:lnSpc>
                <a:spcPct val="100000"/>
              </a:lnSpc>
              <a:buNone/>
            </a:pPr>
            <a:r>
              <a:rPr lang="en-US" b="1"/>
              <a:t>Purpose</a:t>
            </a:r>
          </a:p>
          <a:p>
            <a:pPr>
              <a:lnSpc>
                <a:spcPct val="100000"/>
              </a:lnSpc>
            </a:pPr>
            <a:r>
              <a:rPr lang="en-US"/>
              <a:t>Verifies individual RTL modules </a:t>
            </a:r>
            <a:r>
              <a:rPr lang="en-US" i="1"/>
              <a:t>in isolation</a:t>
            </a:r>
            <a:r>
              <a:rPr lang="en-US"/>
              <a:t>.</a:t>
            </a:r>
          </a:p>
          <a:p>
            <a:pPr>
              <a:lnSpc>
                <a:spcPct val="100000"/>
              </a:lnSpc>
            </a:pPr>
            <a:r>
              <a:rPr lang="en-US"/>
              <a:t>Focuses on </a:t>
            </a:r>
            <a:r>
              <a:rPr lang="en-US" i="1"/>
              <a:t>specific functionality</a:t>
            </a:r>
            <a:r>
              <a:rPr lang="en-US"/>
              <a:t> without full system complexity.</a:t>
            </a:r>
          </a:p>
          <a:p>
            <a:pPr>
              <a:lnSpc>
                <a:spcPct val="100000"/>
              </a:lnSpc>
            </a:pPr>
            <a:r>
              <a:rPr lang="en-US"/>
              <a:t>Helps catch </a:t>
            </a:r>
            <a:r>
              <a:rPr lang="en-US" i="1"/>
              <a:t>early design bugs</a:t>
            </a:r>
            <a:r>
              <a:rPr lang="en-US"/>
              <a:t> before UVM-level integration.</a:t>
            </a:r>
          </a:p>
          <a:p>
            <a:pPr marL="0" indent="0">
              <a:lnSpc>
                <a:spcPct val="100000"/>
              </a:lnSpc>
              <a:buNone/>
            </a:pPr>
            <a:r>
              <a:rPr lang="en-US" b="1"/>
              <a:t>Why</a:t>
            </a:r>
          </a:p>
          <a:p>
            <a:pPr>
              <a:lnSpc>
                <a:spcPct val="100000"/>
              </a:lnSpc>
            </a:pPr>
            <a:r>
              <a:rPr lang="en-US" b="1"/>
              <a:t>Speeds up debugging</a:t>
            </a:r>
            <a:r>
              <a:rPr lang="en-US"/>
              <a:t> — isolate problems early.</a:t>
            </a:r>
            <a:endParaRPr lang="en-US" b="1"/>
          </a:p>
          <a:p>
            <a:pPr>
              <a:lnSpc>
                <a:spcPct val="100000"/>
              </a:lnSpc>
            </a:pPr>
            <a:r>
              <a:rPr lang="en-US" b="1"/>
              <a:t>Improves coverage</a:t>
            </a:r>
            <a:r>
              <a:rPr lang="en-US"/>
              <a:t> — ensures corner cases are tested.</a:t>
            </a:r>
          </a:p>
          <a:p>
            <a:pPr>
              <a:lnSpc>
                <a:spcPct val="100000"/>
              </a:lnSpc>
            </a:pPr>
            <a:r>
              <a:rPr lang="en-US" b="1"/>
              <a:t>Strengthens UVM Testbenches</a:t>
            </a:r>
            <a:r>
              <a:rPr lang="en-US"/>
              <a:t> — unit-tested blocks lead to more reliable integration-level verification.</a:t>
            </a:r>
            <a:endParaRPr lang="en-US" b="1"/>
          </a:p>
        </p:txBody>
      </p:sp>
      <p:pic>
        <p:nvPicPr>
          <p:cNvPr id="4" name="Picture 3" descr="A person wearing glasses and a white shirt&#10;&#10;AI-generated content may be incorrect.">
            <a:extLst>
              <a:ext uri="{FF2B5EF4-FFF2-40B4-BE49-F238E27FC236}">
                <a16:creationId xmlns:a16="http://schemas.microsoft.com/office/drawing/2014/main" id="{FE721FD4-CCFD-5ED8-5511-E0D0B8D8789D}"/>
              </a:ext>
            </a:extLst>
          </p:cNvPr>
          <p:cNvPicPr>
            <a:picLocks noChangeAspect="1"/>
          </p:cNvPicPr>
          <p:nvPr/>
        </p:nvPicPr>
        <p:blipFill>
          <a:blip r:embed="rId3"/>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301595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AB742-C58A-4B3F-DD05-324558E7BDBF}"/>
              </a:ext>
            </a:extLst>
          </p:cNvPr>
          <p:cNvSpPr>
            <a:spLocks noGrp="1"/>
          </p:cNvSpPr>
          <p:nvPr>
            <p:ph type="title"/>
          </p:nvPr>
        </p:nvSpPr>
        <p:spPr/>
        <p:txBody>
          <a:bodyPr/>
          <a:lstStyle/>
          <a:p>
            <a:r>
              <a:rPr lang="en-US"/>
              <a:t>Example: Decoder Logic Module</a:t>
            </a:r>
          </a:p>
        </p:txBody>
      </p:sp>
      <p:sp>
        <p:nvSpPr>
          <p:cNvPr id="3" name="Content Placeholder 2">
            <a:extLst>
              <a:ext uri="{FF2B5EF4-FFF2-40B4-BE49-F238E27FC236}">
                <a16:creationId xmlns:a16="http://schemas.microsoft.com/office/drawing/2014/main" id="{6C1F0CB7-CC6C-A220-37F1-F0EBD02688F8}"/>
              </a:ext>
            </a:extLst>
          </p:cNvPr>
          <p:cNvSpPr>
            <a:spLocks noGrp="1"/>
          </p:cNvSpPr>
          <p:nvPr>
            <p:ph idx="1"/>
          </p:nvPr>
        </p:nvSpPr>
        <p:spPr/>
        <p:txBody>
          <a:bodyPr/>
          <a:lstStyle/>
          <a:p>
            <a:pPr marL="0" indent="0">
              <a:buNone/>
            </a:pPr>
            <a:r>
              <a:rPr lang="en-US" b="1"/>
              <a:t>Purpose: </a:t>
            </a:r>
            <a:r>
              <a:rPr lang="en-US"/>
              <a:t>Verifies </a:t>
            </a:r>
            <a:r>
              <a:rPr lang="en-US" b="1" err="1"/>
              <a:t>decoder_logic</a:t>
            </a:r>
            <a:r>
              <a:rPr lang="en-US"/>
              <a:t> module independently.</a:t>
            </a:r>
          </a:p>
          <a:p>
            <a:pPr marL="0" indent="0">
              <a:buNone/>
            </a:pPr>
            <a:r>
              <a:rPr lang="en-US" b="1"/>
              <a:t>How It Works:</a:t>
            </a:r>
          </a:p>
          <a:p>
            <a:pPr lvl="1">
              <a:lnSpc>
                <a:spcPct val="100000"/>
              </a:lnSpc>
            </a:pPr>
            <a:r>
              <a:rPr lang="fr-FR"/>
              <a:t>Applies known RISC-V instructions (e.g., LUI, JAL, BEQ, etc.).</a:t>
            </a:r>
          </a:p>
          <a:p>
            <a:pPr lvl="1">
              <a:lnSpc>
                <a:spcPct val="100000"/>
              </a:lnSpc>
            </a:pPr>
            <a:r>
              <a:rPr lang="en-US"/>
              <a:t>Checks each output field (load_upper_imm, uncod_branch, etc.)</a:t>
            </a:r>
          </a:p>
          <a:p>
            <a:pPr lvl="1">
              <a:lnSpc>
                <a:spcPct val="100000"/>
              </a:lnSpc>
            </a:pPr>
            <a:r>
              <a:rPr lang="en-US"/>
              <a:t>Asserts correctness using a custom task.</a:t>
            </a:r>
          </a:p>
          <a:p>
            <a:pPr marL="0" indent="0">
              <a:buNone/>
            </a:pPr>
            <a:endParaRPr lang="en-US" b="1"/>
          </a:p>
          <a:p>
            <a:pPr marL="0" indent="0">
              <a:buNone/>
            </a:pPr>
            <a:endParaRPr lang="en-US"/>
          </a:p>
          <a:p>
            <a:pPr marL="0" indent="0">
              <a:buNone/>
            </a:pPr>
            <a:endParaRPr lang="en-US" b="1"/>
          </a:p>
        </p:txBody>
      </p:sp>
      <p:pic>
        <p:nvPicPr>
          <p:cNvPr id="6" name="Picture 5" descr="A person wearing glasses and a white shirt&#10;&#10;AI-generated content may be incorrect.">
            <a:extLst>
              <a:ext uri="{FF2B5EF4-FFF2-40B4-BE49-F238E27FC236}">
                <a16:creationId xmlns:a16="http://schemas.microsoft.com/office/drawing/2014/main" id="{68640E4B-0438-485D-D2B2-6BABEA36988A}"/>
              </a:ext>
            </a:extLst>
          </p:cNvPr>
          <p:cNvPicPr>
            <a:picLocks noChangeAspect="1"/>
          </p:cNvPicPr>
          <p:nvPr/>
        </p:nvPicPr>
        <p:blipFill>
          <a:blip r:embed="rId3"/>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4114363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12A9D4-7EC9-6487-99E5-22242D5DC245}"/>
              </a:ext>
            </a:extLst>
          </p:cNvPr>
          <p:cNvPicPr>
            <a:picLocks noChangeAspect="1"/>
          </p:cNvPicPr>
          <p:nvPr/>
        </p:nvPicPr>
        <p:blipFill>
          <a:blip r:embed="rId3"/>
          <a:stretch>
            <a:fillRect/>
          </a:stretch>
        </p:blipFill>
        <p:spPr>
          <a:xfrm>
            <a:off x="1230628" y="2076744"/>
            <a:ext cx="10279379" cy="3671206"/>
          </a:xfrm>
          <a:prstGeom prst="rect">
            <a:avLst/>
          </a:prstGeom>
        </p:spPr>
      </p:pic>
      <p:sp>
        <p:nvSpPr>
          <p:cNvPr id="2" name="Title 1">
            <a:extLst>
              <a:ext uri="{FF2B5EF4-FFF2-40B4-BE49-F238E27FC236}">
                <a16:creationId xmlns:a16="http://schemas.microsoft.com/office/drawing/2014/main" id="{2F9DA0E8-9BD4-B202-CCF1-9E22F7E46CC3}"/>
              </a:ext>
            </a:extLst>
          </p:cNvPr>
          <p:cNvSpPr>
            <a:spLocks noGrp="1"/>
          </p:cNvSpPr>
          <p:nvPr>
            <p:ph type="title"/>
          </p:nvPr>
        </p:nvSpPr>
        <p:spPr/>
        <p:txBody>
          <a:bodyPr/>
          <a:lstStyle/>
          <a:p>
            <a:r>
              <a:rPr lang="en-US"/>
              <a:t>Decoder Logic: ADDI x2, x1, 5 </a:t>
            </a:r>
          </a:p>
        </p:txBody>
      </p:sp>
      <p:sp>
        <p:nvSpPr>
          <p:cNvPr id="5" name="Rectangle 4">
            <a:extLst>
              <a:ext uri="{FF2B5EF4-FFF2-40B4-BE49-F238E27FC236}">
                <a16:creationId xmlns:a16="http://schemas.microsoft.com/office/drawing/2014/main" id="{94F7C861-B26E-F588-5163-E29A939B624C}"/>
              </a:ext>
            </a:extLst>
          </p:cNvPr>
          <p:cNvSpPr/>
          <p:nvPr/>
        </p:nvSpPr>
        <p:spPr>
          <a:xfrm>
            <a:off x="6610350" y="1077100"/>
            <a:ext cx="3190875" cy="71815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ADDI x2, x1, 5 = 00508113</a:t>
            </a:r>
          </a:p>
        </p:txBody>
      </p:sp>
      <p:sp>
        <p:nvSpPr>
          <p:cNvPr id="6" name="Rectangle 5">
            <a:extLst>
              <a:ext uri="{FF2B5EF4-FFF2-40B4-BE49-F238E27FC236}">
                <a16:creationId xmlns:a16="http://schemas.microsoft.com/office/drawing/2014/main" id="{E7E8696B-6984-C1BB-AAA1-42AACB151128}"/>
              </a:ext>
            </a:extLst>
          </p:cNvPr>
          <p:cNvSpPr/>
          <p:nvPr/>
        </p:nvSpPr>
        <p:spPr>
          <a:xfrm>
            <a:off x="5581650" y="2381250"/>
            <a:ext cx="1028700" cy="3905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A3A2930-BD3E-055C-74E1-B7CC9B346CBB}"/>
              </a:ext>
            </a:extLst>
          </p:cNvPr>
          <p:cNvCxnSpPr>
            <a:stCxn id="5" idx="2"/>
          </p:cNvCxnSpPr>
          <p:nvPr/>
        </p:nvCxnSpPr>
        <p:spPr>
          <a:xfrm flipH="1">
            <a:off x="6610350" y="1795250"/>
            <a:ext cx="1595438" cy="586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60309BB-7509-40A6-E824-94FFF8D742AA}"/>
              </a:ext>
            </a:extLst>
          </p:cNvPr>
          <p:cNvSpPr/>
          <p:nvPr/>
        </p:nvSpPr>
        <p:spPr>
          <a:xfrm>
            <a:off x="8696325" y="5534515"/>
            <a:ext cx="3190875" cy="71815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Imm = 5 as expected</a:t>
            </a:r>
          </a:p>
        </p:txBody>
      </p:sp>
      <p:sp>
        <p:nvSpPr>
          <p:cNvPr id="10" name="Rectangle 9">
            <a:extLst>
              <a:ext uri="{FF2B5EF4-FFF2-40B4-BE49-F238E27FC236}">
                <a16:creationId xmlns:a16="http://schemas.microsoft.com/office/drawing/2014/main" id="{374C9050-F4C4-ECBE-D02A-BA685C563F65}"/>
              </a:ext>
            </a:extLst>
          </p:cNvPr>
          <p:cNvSpPr/>
          <p:nvPr/>
        </p:nvSpPr>
        <p:spPr>
          <a:xfrm>
            <a:off x="5550693" y="5003880"/>
            <a:ext cx="1028700" cy="390525"/>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8C6052B-136B-D737-A126-0311AA81EC14}"/>
              </a:ext>
            </a:extLst>
          </p:cNvPr>
          <p:cNvCxnSpPr>
            <a:stCxn id="9" idx="1"/>
            <a:endCxn id="10" idx="3"/>
          </p:cNvCxnSpPr>
          <p:nvPr/>
        </p:nvCxnSpPr>
        <p:spPr>
          <a:xfrm flipH="1" flipV="1">
            <a:off x="6579393" y="5199143"/>
            <a:ext cx="2116932" cy="69444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A783648-B2F1-4A7B-EAE7-4614188EE44D}"/>
              </a:ext>
            </a:extLst>
          </p:cNvPr>
          <p:cNvSpPr/>
          <p:nvPr/>
        </p:nvSpPr>
        <p:spPr>
          <a:xfrm>
            <a:off x="4229098" y="4391025"/>
            <a:ext cx="1266825" cy="333375"/>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E37889-543B-B024-9F3C-466BC4B38D14}"/>
              </a:ext>
            </a:extLst>
          </p:cNvPr>
          <p:cNvSpPr/>
          <p:nvPr/>
        </p:nvSpPr>
        <p:spPr>
          <a:xfrm>
            <a:off x="2743200" y="5891505"/>
            <a:ext cx="3190875" cy="71815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LUI = 0 as expected</a:t>
            </a:r>
          </a:p>
        </p:txBody>
      </p:sp>
      <p:cxnSp>
        <p:nvCxnSpPr>
          <p:cNvPr id="16" name="Straight Arrow Connector 15">
            <a:extLst>
              <a:ext uri="{FF2B5EF4-FFF2-40B4-BE49-F238E27FC236}">
                <a16:creationId xmlns:a16="http://schemas.microsoft.com/office/drawing/2014/main" id="{B7ECFECB-FEB3-EE1B-4FF9-FAA0A462B25B}"/>
              </a:ext>
            </a:extLst>
          </p:cNvPr>
          <p:cNvCxnSpPr>
            <a:cxnSpLocks/>
            <a:stCxn id="14" idx="0"/>
            <a:endCxn id="13" idx="2"/>
          </p:cNvCxnSpPr>
          <p:nvPr/>
        </p:nvCxnSpPr>
        <p:spPr>
          <a:xfrm flipV="1">
            <a:off x="4338638" y="4724400"/>
            <a:ext cx="523873" cy="116710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602C85B-DBEE-76FF-A1DF-1AB9CEED6365}"/>
              </a:ext>
            </a:extLst>
          </p:cNvPr>
          <p:cNvSpPr/>
          <p:nvPr/>
        </p:nvSpPr>
        <p:spPr>
          <a:xfrm>
            <a:off x="8696325" y="2987850"/>
            <a:ext cx="3190875" cy="71815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alu_imm</a:t>
            </a:r>
            <a:r>
              <a:rPr lang="en-US"/>
              <a:t> = 1 as expected</a:t>
            </a:r>
          </a:p>
        </p:txBody>
      </p:sp>
      <p:cxnSp>
        <p:nvCxnSpPr>
          <p:cNvPr id="23" name="Straight Arrow Connector 22">
            <a:extLst>
              <a:ext uri="{FF2B5EF4-FFF2-40B4-BE49-F238E27FC236}">
                <a16:creationId xmlns:a16="http://schemas.microsoft.com/office/drawing/2014/main" id="{5832ADFE-EA89-1E21-3A2F-2DDBEDCD4AD1}"/>
              </a:ext>
            </a:extLst>
          </p:cNvPr>
          <p:cNvCxnSpPr>
            <a:cxnSpLocks/>
            <a:stCxn id="21" idx="1"/>
            <a:endCxn id="24" idx="3"/>
          </p:cNvCxnSpPr>
          <p:nvPr/>
        </p:nvCxnSpPr>
        <p:spPr>
          <a:xfrm flipH="1" flipV="1">
            <a:off x="5495923" y="2925676"/>
            <a:ext cx="3200402" cy="42124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6F349FE-3CD1-F470-FC32-901ACD80E952}"/>
              </a:ext>
            </a:extLst>
          </p:cNvPr>
          <p:cNvSpPr/>
          <p:nvPr/>
        </p:nvSpPr>
        <p:spPr>
          <a:xfrm>
            <a:off x="4229098" y="2758988"/>
            <a:ext cx="1266825" cy="333375"/>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erson wearing glasses and a white shirt&#10;&#10;AI-generated content may be incorrect.">
            <a:extLst>
              <a:ext uri="{FF2B5EF4-FFF2-40B4-BE49-F238E27FC236}">
                <a16:creationId xmlns:a16="http://schemas.microsoft.com/office/drawing/2014/main" id="{6905EBEF-73DD-5706-3C3B-D00422D327E1}"/>
              </a:ext>
            </a:extLst>
          </p:cNvPr>
          <p:cNvPicPr>
            <a:picLocks noChangeAspect="1"/>
          </p:cNvPicPr>
          <p:nvPr/>
        </p:nvPicPr>
        <p:blipFill>
          <a:blip r:embed="rId4"/>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1852163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F3FEF-D1E3-2298-F954-4E9DAF8B6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067F6-00E1-9897-6B69-6420E5E7935A}"/>
              </a:ext>
            </a:extLst>
          </p:cNvPr>
          <p:cNvSpPr>
            <a:spLocks noGrp="1"/>
          </p:cNvSpPr>
          <p:nvPr>
            <p:ph type="title"/>
          </p:nvPr>
        </p:nvSpPr>
        <p:spPr/>
        <p:txBody>
          <a:bodyPr/>
          <a:lstStyle/>
          <a:p>
            <a:r>
              <a:rPr lang="en-US"/>
              <a:t>Example: Forwarding Unit</a:t>
            </a:r>
          </a:p>
        </p:txBody>
      </p:sp>
      <p:sp>
        <p:nvSpPr>
          <p:cNvPr id="3" name="Content Placeholder 2">
            <a:extLst>
              <a:ext uri="{FF2B5EF4-FFF2-40B4-BE49-F238E27FC236}">
                <a16:creationId xmlns:a16="http://schemas.microsoft.com/office/drawing/2014/main" id="{22D43171-3F9B-211B-656F-89CFB18DC153}"/>
              </a:ext>
            </a:extLst>
          </p:cNvPr>
          <p:cNvSpPr>
            <a:spLocks noGrp="1"/>
          </p:cNvSpPr>
          <p:nvPr>
            <p:ph idx="1"/>
          </p:nvPr>
        </p:nvSpPr>
        <p:spPr/>
        <p:txBody>
          <a:bodyPr/>
          <a:lstStyle/>
          <a:p>
            <a:pPr marL="0" indent="0">
              <a:buNone/>
            </a:pPr>
            <a:r>
              <a:rPr lang="en-US" b="1"/>
              <a:t>Purpose: </a:t>
            </a:r>
            <a:r>
              <a:rPr lang="en-US"/>
              <a:t>Verifies the behavior of the forwarding unit module </a:t>
            </a:r>
          </a:p>
          <a:p>
            <a:pPr marL="0" indent="0">
              <a:buNone/>
            </a:pPr>
            <a:r>
              <a:rPr lang="en-US" b="1"/>
              <a:t>How It Works:</a:t>
            </a:r>
          </a:p>
          <a:p>
            <a:pPr>
              <a:lnSpc>
                <a:spcPct val="100000"/>
              </a:lnSpc>
            </a:pPr>
            <a:r>
              <a:rPr lang="en-US"/>
              <a:t>No forwarding required</a:t>
            </a:r>
          </a:p>
          <a:p>
            <a:pPr>
              <a:lnSpc>
                <a:spcPct val="100000"/>
              </a:lnSpc>
            </a:pPr>
            <a:r>
              <a:rPr lang="en-US"/>
              <a:t>Forward to rs1 only</a:t>
            </a:r>
          </a:p>
          <a:p>
            <a:pPr>
              <a:lnSpc>
                <a:spcPct val="100000"/>
              </a:lnSpc>
            </a:pPr>
            <a:r>
              <a:rPr lang="en-US"/>
              <a:t>Forward to rs2 only </a:t>
            </a:r>
          </a:p>
          <a:p>
            <a:pPr>
              <a:lnSpc>
                <a:spcPct val="100000"/>
              </a:lnSpc>
            </a:pPr>
            <a:r>
              <a:rPr lang="en-US"/>
              <a:t>Forward to both rs1 and rs2</a:t>
            </a:r>
          </a:p>
          <a:p>
            <a:pPr>
              <a:lnSpc>
                <a:spcPct val="100000"/>
              </a:lnSpc>
            </a:pPr>
            <a:r>
              <a:rPr lang="en-US"/>
              <a:t>Zero register behavior</a:t>
            </a:r>
          </a:p>
          <a:p>
            <a:pPr marL="0" indent="0">
              <a:lnSpc>
                <a:spcPct val="100000"/>
              </a:lnSpc>
              <a:buNone/>
            </a:pPr>
            <a:endParaRPr lang="en-US"/>
          </a:p>
          <a:p>
            <a:pPr marL="0" indent="0">
              <a:lnSpc>
                <a:spcPct val="100000"/>
              </a:lnSpc>
              <a:buNone/>
            </a:pPr>
            <a:r>
              <a:rPr lang="en-US"/>
              <a:t>Includes randomized stress testing to ensure robustness</a:t>
            </a:r>
          </a:p>
          <a:p>
            <a:pPr marL="0" indent="0">
              <a:buNone/>
            </a:pPr>
            <a:endParaRPr lang="en-US" b="1"/>
          </a:p>
        </p:txBody>
      </p:sp>
      <p:pic>
        <p:nvPicPr>
          <p:cNvPr id="6" name="Picture 5" descr="A person wearing glasses and a white shirt&#10;&#10;AI-generated content may be incorrect.">
            <a:extLst>
              <a:ext uri="{FF2B5EF4-FFF2-40B4-BE49-F238E27FC236}">
                <a16:creationId xmlns:a16="http://schemas.microsoft.com/office/drawing/2014/main" id="{67CEEA41-4D87-9EDA-9C87-A061BADD188D}"/>
              </a:ext>
            </a:extLst>
          </p:cNvPr>
          <p:cNvPicPr>
            <a:picLocks noChangeAspect="1"/>
          </p:cNvPicPr>
          <p:nvPr/>
        </p:nvPicPr>
        <p:blipFill>
          <a:blip r:embed="rId3"/>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1487395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1609C-2F09-C983-8EE8-E4B72D5E32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2A1751-A6F8-5F47-8B8C-F9B696D089BE}"/>
              </a:ext>
            </a:extLst>
          </p:cNvPr>
          <p:cNvSpPr>
            <a:spLocks noGrp="1"/>
          </p:cNvSpPr>
          <p:nvPr>
            <p:ph type="title"/>
          </p:nvPr>
        </p:nvSpPr>
        <p:spPr/>
        <p:txBody>
          <a:bodyPr/>
          <a:lstStyle/>
          <a:p>
            <a:r>
              <a:rPr lang="en-US"/>
              <a:t>Forwarding Unit: rs1 forwarding </a:t>
            </a:r>
          </a:p>
        </p:txBody>
      </p:sp>
      <p:pic>
        <p:nvPicPr>
          <p:cNvPr id="26" name="Picture 25" descr="A person wearing glasses and a white shirt&#10;&#10;AI-generated content may be incorrect.">
            <a:extLst>
              <a:ext uri="{FF2B5EF4-FFF2-40B4-BE49-F238E27FC236}">
                <a16:creationId xmlns:a16="http://schemas.microsoft.com/office/drawing/2014/main" id="{BD7CD422-EA46-D350-D345-447E4091A2B5}"/>
              </a:ext>
            </a:extLst>
          </p:cNvPr>
          <p:cNvPicPr>
            <a:picLocks noChangeAspect="1"/>
          </p:cNvPicPr>
          <p:nvPr/>
        </p:nvPicPr>
        <p:blipFill>
          <a:blip r:embed="rId3"/>
          <a:stretch>
            <a:fillRect/>
          </a:stretch>
        </p:blipFill>
        <p:spPr>
          <a:xfrm>
            <a:off x="11020244" y="-4863"/>
            <a:ext cx="1176619" cy="1176619"/>
          </a:xfrm>
          <a:prstGeom prst="rect">
            <a:avLst/>
          </a:prstGeom>
        </p:spPr>
      </p:pic>
      <p:pic>
        <p:nvPicPr>
          <p:cNvPr id="4" name="Picture 3">
            <a:extLst>
              <a:ext uri="{FF2B5EF4-FFF2-40B4-BE49-F238E27FC236}">
                <a16:creationId xmlns:a16="http://schemas.microsoft.com/office/drawing/2014/main" id="{278F363E-35EA-3C0C-CF26-5344FAC2AB79}"/>
              </a:ext>
            </a:extLst>
          </p:cNvPr>
          <p:cNvPicPr>
            <a:picLocks noChangeAspect="1"/>
          </p:cNvPicPr>
          <p:nvPr/>
        </p:nvPicPr>
        <p:blipFill>
          <a:blip r:embed="rId4"/>
          <a:stretch>
            <a:fillRect/>
          </a:stretch>
        </p:blipFill>
        <p:spPr>
          <a:xfrm>
            <a:off x="1651011" y="2204520"/>
            <a:ext cx="8889978" cy="3205680"/>
          </a:xfrm>
          <a:prstGeom prst="rect">
            <a:avLst/>
          </a:prstGeom>
        </p:spPr>
      </p:pic>
      <p:sp>
        <p:nvSpPr>
          <p:cNvPr id="7" name="Rectangle 6">
            <a:extLst>
              <a:ext uri="{FF2B5EF4-FFF2-40B4-BE49-F238E27FC236}">
                <a16:creationId xmlns:a16="http://schemas.microsoft.com/office/drawing/2014/main" id="{96192383-4C30-52A7-0BCB-33912BE9D2D3}"/>
              </a:ext>
            </a:extLst>
          </p:cNvPr>
          <p:cNvSpPr/>
          <p:nvPr/>
        </p:nvSpPr>
        <p:spPr>
          <a:xfrm>
            <a:off x="5953124" y="2581274"/>
            <a:ext cx="952501" cy="6953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8ECE13-1CF8-50FB-FF53-D117053FE3AD}"/>
              </a:ext>
            </a:extLst>
          </p:cNvPr>
          <p:cNvSpPr/>
          <p:nvPr/>
        </p:nvSpPr>
        <p:spPr>
          <a:xfrm>
            <a:off x="6905624" y="800100"/>
            <a:ext cx="3004857" cy="9144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rs1 matches MEM destination</a:t>
            </a:r>
          </a:p>
        </p:txBody>
      </p:sp>
      <p:cxnSp>
        <p:nvCxnSpPr>
          <p:cNvPr id="17" name="Straight Arrow Connector 16">
            <a:extLst>
              <a:ext uri="{FF2B5EF4-FFF2-40B4-BE49-F238E27FC236}">
                <a16:creationId xmlns:a16="http://schemas.microsoft.com/office/drawing/2014/main" id="{101F3F16-1179-661E-6242-3064846F7487}"/>
              </a:ext>
            </a:extLst>
          </p:cNvPr>
          <p:cNvCxnSpPr>
            <a:stCxn id="11" idx="2"/>
            <a:endCxn id="7" idx="0"/>
          </p:cNvCxnSpPr>
          <p:nvPr/>
        </p:nvCxnSpPr>
        <p:spPr>
          <a:xfrm flipH="1">
            <a:off x="6429375" y="1714500"/>
            <a:ext cx="1978678" cy="8667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2BE3BDF-8BAE-CDED-0C4A-0AD68A79A39E}"/>
              </a:ext>
            </a:extLst>
          </p:cNvPr>
          <p:cNvSpPr/>
          <p:nvPr/>
        </p:nvSpPr>
        <p:spPr>
          <a:xfrm>
            <a:off x="5953123" y="3233739"/>
            <a:ext cx="952501" cy="34766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0017452-E93D-EA0B-8A8E-3160B54E352D}"/>
              </a:ext>
            </a:extLst>
          </p:cNvPr>
          <p:cNvSpPr/>
          <p:nvPr/>
        </p:nvSpPr>
        <p:spPr>
          <a:xfrm>
            <a:off x="9038561" y="3124202"/>
            <a:ext cx="3004857" cy="9144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Original rs1 input</a:t>
            </a:r>
          </a:p>
        </p:txBody>
      </p:sp>
      <p:cxnSp>
        <p:nvCxnSpPr>
          <p:cNvPr id="25" name="Straight Arrow Connector 24">
            <a:extLst>
              <a:ext uri="{FF2B5EF4-FFF2-40B4-BE49-F238E27FC236}">
                <a16:creationId xmlns:a16="http://schemas.microsoft.com/office/drawing/2014/main" id="{3966C32E-B987-9A8B-6A82-153DD12A701D}"/>
              </a:ext>
            </a:extLst>
          </p:cNvPr>
          <p:cNvCxnSpPr>
            <a:cxnSpLocks/>
            <a:endCxn id="19" idx="3"/>
          </p:cNvCxnSpPr>
          <p:nvPr/>
        </p:nvCxnSpPr>
        <p:spPr>
          <a:xfrm flipH="1" flipV="1">
            <a:off x="6905624" y="3407571"/>
            <a:ext cx="2132936" cy="23527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7BD0EB6-3566-75D6-A499-DBB5A794DE8B}"/>
              </a:ext>
            </a:extLst>
          </p:cNvPr>
          <p:cNvSpPr/>
          <p:nvPr/>
        </p:nvSpPr>
        <p:spPr>
          <a:xfrm>
            <a:off x="5976652" y="4242043"/>
            <a:ext cx="1038229" cy="347663"/>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235B305-5E47-61DC-FF05-4DA752B6D545}"/>
              </a:ext>
            </a:extLst>
          </p:cNvPr>
          <p:cNvSpPr/>
          <p:nvPr/>
        </p:nvSpPr>
        <p:spPr>
          <a:xfrm>
            <a:off x="3171824" y="5525019"/>
            <a:ext cx="3004857" cy="914400"/>
          </a:xfrm>
          <a:prstGeom prst="rect">
            <a:avLst/>
          </a:prstGeom>
          <a:solidFill>
            <a:srgbClr val="0070C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Original rs1 data is overridden</a:t>
            </a:r>
          </a:p>
        </p:txBody>
      </p:sp>
      <p:cxnSp>
        <p:nvCxnSpPr>
          <p:cNvPr id="30" name="Straight Arrow Connector 29">
            <a:extLst>
              <a:ext uri="{FF2B5EF4-FFF2-40B4-BE49-F238E27FC236}">
                <a16:creationId xmlns:a16="http://schemas.microsoft.com/office/drawing/2014/main" id="{25CCEBB4-6F59-E125-464D-96CAAF762036}"/>
              </a:ext>
            </a:extLst>
          </p:cNvPr>
          <p:cNvCxnSpPr>
            <a:stCxn id="28" idx="0"/>
            <a:endCxn id="27" idx="1"/>
          </p:cNvCxnSpPr>
          <p:nvPr/>
        </p:nvCxnSpPr>
        <p:spPr>
          <a:xfrm flipV="1">
            <a:off x="4674253" y="4415875"/>
            <a:ext cx="1302399" cy="110914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924C2E5-F004-1990-6B83-737F14F50424}"/>
              </a:ext>
            </a:extLst>
          </p:cNvPr>
          <p:cNvSpPr/>
          <p:nvPr/>
        </p:nvSpPr>
        <p:spPr>
          <a:xfrm>
            <a:off x="7861292" y="5525019"/>
            <a:ext cx="3004857" cy="914400"/>
          </a:xfrm>
          <a:prstGeom prst="rect">
            <a:avLst/>
          </a:prstGeom>
          <a:solidFill>
            <a:srgbClr val="F9C423"/>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rs1 value correctly forwarded</a:t>
            </a:r>
          </a:p>
        </p:txBody>
      </p:sp>
      <p:sp>
        <p:nvSpPr>
          <p:cNvPr id="35" name="Rectangle 34">
            <a:extLst>
              <a:ext uri="{FF2B5EF4-FFF2-40B4-BE49-F238E27FC236}">
                <a16:creationId xmlns:a16="http://schemas.microsoft.com/office/drawing/2014/main" id="{A2A5872F-84F8-1E98-C0BE-D122A599CE17}"/>
              </a:ext>
            </a:extLst>
          </p:cNvPr>
          <p:cNvSpPr/>
          <p:nvPr/>
        </p:nvSpPr>
        <p:spPr>
          <a:xfrm>
            <a:off x="5976652" y="4583472"/>
            <a:ext cx="1038229" cy="262422"/>
          </a:xfrm>
          <a:prstGeom prst="rect">
            <a:avLst/>
          </a:prstGeom>
          <a:noFill/>
          <a:ln w="57150">
            <a:solidFill>
              <a:srgbClr val="F9C4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14244580-5E72-3E67-A17E-AD6BA416DB24}"/>
              </a:ext>
            </a:extLst>
          </p:cNvPr>
          <p:cNvCxnSpPr>
            <a:cxnSpLocks/>
            <a:stCxn id="34" idx="0"/>
          </p:cNvCxnSpPr>
          <p:nvPr/>
        </p:nvCxnSpPr>
        <p:spPr>
          <a:xfrm flipH="1" flipV="1">
            <a:off x="7024872" y="4714683"/>
            <a:ext cx="2338849" cy="810336"/>
          </a:xfrm>
          <a:prstGeom prst="straightConnector1">
            <a:avLst/>
          </a:prstGeom>
          <a:ln w="38100">
            <a:solidFill>
              <a:srgbClr val="F9C423"/>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339EF19-96C8-125B-A044-6D32790307BB}"/>
              </a:ext>
            </a:extLst>
          </p:cNvPr>
          <p:cNvSpPr/>
          <p:nvPr/>
        </p:nvSpPr>
        <p:spPr>
          <a:xfrm>
            <a:off x="8999894" y="4433563"/>
            <a:ext cx="3004857" cy="91440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rs2 not forwarded</a:t>
            </a:r>
          </a:p>
        </p:txBody>
      </p:sp>
      <p:sp>
        <p:nvSpPr>
          <p:cNvPr id="41" name="Rectangle 40">
            <a:extLst>
              <a:ext uri="{FF2B5EF4-FFF2-40B4-BE49-F238E27FC236}">
                <a16:creationId xmlns:a16="http://schemas.microsoft.com/office/drawing/2014/main" id="{536478A0-2D91-5991-5217-B741621E6C85}"/>
              </a:ext>
            </a:extLst>
          </p:cNvPr>
          <p:cNvSpPr/>
          <p:nvPr/>
        </p:nvSpPr>
        <p:spPr>
          <a:xfrm>
            <a:off x="5976652" y="4909461"/>
            <a:ext cx="1038229" cy="262422"/>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C2889653-F486-4809-D935-F19FF62C6538}"/>
              </a:ext>
            </a:extLst>
          </p:cNvPr>
          <p:cNvCxnSpPr>
            <a:stCxn id="40" idx="1"/>
            <a:endCxn id="41" idx="3"/>
          </p:cNvCxnSpPr>
          <p:nvPr/>
        </p:nvCxnSpPr>
        <p:spPr>
          <a:xfrm flipH="1">
            <a:off x="7014881" y="4890763"/>
            <a:ext cx="1985013" cy="14990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635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F9D5-5072-D90A-A281-A2065D771955}"/>
              </a:ext>
            </a:extLst>
          </p:cNvPr>
          <p:cNvSpPr>
            <a:spLocks noGrp="1"/>
          </p:cNvSpPr>
          <p:nvPr>
            <p:ph type="title"/>
          </p:nvPr>
        </p:nvSpPr>
        <p:spPr/>
        <p:txBody>
          <a:bodyPr/>
          <a:lstStyle/>
          <a:p>
            <a:r>
              <a:rPr lang="en-US"/>
              <a:t>Performance Measurement Methodology</a:t>
            </a:r>
          </a:p>
        </p:txBody>
      </p:sp>
      <p:sp>
        <p:nvSpPr>
          <p:cNvPr id="3" name="Content Placeholder 2">
            <a:extLst>
              <a:ext uri="{FF2B5EF4-FFF2-40B4-BE49-F238E27FC236}">
                <a16:creationId xmlns:a16="http://schemas.microsoft.com/office/drawing/2014/main" id="{FA61029F-02A6-CA3B-1E08-02EA7572F0E9}"/>
              </a:ext>
            </a:extLst>
          </p:cNvPr>
          <p:cNvSpPr>
            <a:spLocks noGrp="1"/>
          </p:cNvSpPr>
          <p:nvPr>
            <p:ph idx="1"/>
          </p:nvPr>
        </p:nvSpPr>
        <p:spPr/>
        <p:txBody>
          <a:bodyPr/>
          <a:lstStyle/>
          <a:p>
            <a:pPr>
              <a:lnSpc>
                <a:spcPct val="100000"/>
              </a:lnSpc>
            </a:pPr>
            <a:r>
              <a:rPr lang="en-US"/>
              <a:t>Testbench Setup:</a:t>
            </a:r>
          </a:p>
          <a:p>
            <a:pPr lvl="1">
              <a:lnSpc>
                <a:spcPct val="100000"/>
              </a:lnSpc>
            </a:pPr>
            <a:r>
              <a:rPr lang="en-US"/>
              <a:t>A special </a:t>
            </a:r>
            <a:r>
              <a:rPr lang="en-US" err="1"/>
              <a:t>SystemVerilog</a:t>
            </a:r>
            <a:r>
              <a:rPr lang="en-US"/>
              <a:t> testbench monitors the CPU.</a:t>
            </a:r>
          </a:p>
          <a:p>
            <a:pPr lvl="1">
              <a:lnSpc>
                <a:spcPct val="100000"/>
              </a:lnSpc>
            </a:pPr>
            <a:r>
              <a:rPr lang="en-US"/>
              <a:t>Performance counters are collected during simulation:</a:t>
            </a:r>
          </a:p>
          <a:p>
            <a:pPr lvl="2">
              <a:lnSpc>
                <a:spcPct val="100000"/>
              </a:lnSpc>
            </a:pPr>
            <a:r>
              <a:rPr lang="en-US" b="1"/>
              <a:t>Cycle Counter:</a:t>
            </a:r>
            <a:r>
              <a:rPr lang="en-US"/>
              <a:t> Tracks total clock cycles.</a:t>
            </a:r>
          </a:p>
          <a:p>
            <a:pPr lvl="2">
              <a:lnSpc>
                <a:spcPct val="100000"/>
              </a:lnSpc>
            </a:pPr>
            <a:r>
              <a:rPr lang="en-US" b="1"/>
              <a:t>Instruction Counter:</a:t>
            </a:r>
            <a:r>
              <a:rPr lang="en-US"/>
              <a:t> Counts all retired instructions.</a:t>
            </a:r>
          </a:p>
          <a:p>
            <a:pPr lvl="2">
              <a:lnSpc>
                <a:spcPct val="100000"/>
              </a:lnSpc>
            </a:pPr>
            <a:r>
              <a:rPr lang="en-US" b="1"/>
              <a:t>NOP Counter:</a:t>
            </a:r>
            <a:r>
              <a:rPr lang="en-US"/>
              <a:t> Separately counts no-operation instructions</a:t>
            </a:r>
          </a:p>
        </p:txBody>
      </p:sp>
      <p:pic>
        <p:nvPicPr>
          <p:cNvPr id="6" name="Picture 5" descr="A person wearing glasses and a white shirt&#10;&#10;AI-generated content may be incorrect.">
            <a:extLst>
              <a:ext uri="{FF2B5EF4-FFF2-40B4-BE49-F238E27FC236}">
                <a16:creationId xmlns:a16="http://schemas.microsoft.com/office/drawing/2014/main" id="{654F7987-E4A3-6EE4-FB5B-D1C82E95E73A}"/>
              </a:ext>
            </a:extLst>
          </p:cNvPr>
          <p:cNvPicPr>
            <a:picLocks noChangeAspect="1"/>
          </p:cNvPicPr>
          <p:nvPr/>
        </p:nvPicPr>
        <p:blipFill>
          <a:blip r:embed="rId3"/>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609032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220B9-2D3A-F3AE-5353-569F911F7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0A5B6-1FC1-03F5-A5CB-225808EACE8C}"/>
              </a:ext>
            </a:extLst>
          </p:cNvPr>
          <p:cNvSpPr>
            <a:spLocks noGrp="1"/>
          </p:cNvSpPr>
          <p:nvPr>
            <p:ph type="title"/>
          </p:nvPr>
        </p:nvSpPr>
        <p:spPr>
          <a:xfrm>
            <a:off x="1104900" y="1110050"/>
            <a:ext cx="9982201" cy="718150"/>
          </a:xfrm>
        </p:spPr>
        <p:txBody>
          <a:bodyPr anchor="b">
            <a:normAutofit/>
          </a:bodyPr>
          <a:lstStyle/>
          <a:p>
            <a:r>
              <a:rPr lang="en-US"/>
              <a:t>Performance Measurement Methodology</a:t>
            </a:r>
          </a:p>
        </p:txBody>
      </p:sp>
      <p:graphicFrame>
        <p:nvGraphicFramePr>
          <p:cNvPr id="7" name="Content Placeholder 2">
            <a:extLst>
              <a:ext uri="{FF2B5EF4-FFF2-40B4-BE49-F238E27FC236}">
                <a16:creationId xmlns:a16="http://schemas.microsoft.com/office/drawing/2014/main" id="{AA343324-609C-C622-1A2A-ECD5D88D0849}"/>
              </a:ext>
            </a:extLst>
          </p:cNvPr>
          <p:cNvGraphicFramePr>
            <a:graphicFrameLocks noGrp="1"/>
          </p:cNvGraphicFramePr>
          <p:nvPr>
            <p:ph idx="1"/>
          </p:nvPr>
        </p:nvGraphicFramePr>
        <p:xfrm>
          <a:off x="1104900" y="1954060"/>
          <a:ext cx="9982201" cy="3793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erson wearing glasses and a white shirt&#10;&#10;AI-generated content may be incorrect.">
            <a:extLst>
              <a:ext uri="{FF2B5EF4-FFF2-40B4-BE49-F238E27FC236}">
                <a16:creationId xmlns:a16="http://schemas.microsoft.com/office/drawing/2014/main" id="{8207D45E-9254-F1AA-16A5-159D59075354}"/>
              </a:ext>
            </a:extLst>
          </p:cNvPr>
          <p:cNvPicPr>
            <a:picLocks noChangeAspect="1"/>
          </p:cNvPicPr>
          <p:nvPr/>
        </p:nvPicPr>
        <p:blipFill>
          <a:blip r:embed="rId8"/>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2803600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79ED4-FCBC-EEED-B843-E4B387097F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17B340-A7CD-382F-6BCA-787B2F3E009E}"/>
              </a:ext>
            </a:extLst>
          </p:cNvPr>
          <p:cNvSpPr>
            <a:spLocks noGrp="1"/>
          </p:cNvSpPr>
          <p:nvPr>
            <p:ph type="title"/>
          </p:nvPr>
        </p:nvSpPr>
        <p:spPr/>
        <p:txBody>
          <a:bodyPr/>
          <a:lstStyle/>
          <a:p>
            <a:r>
              <a:rPr lang="en-US"/>
              <a:t>Performance Measurement Methodology</a:t>
            </a:r>
          </a:p>
        </p:txBody>
      </p:sp>
      <p:pic>
        <p:nvPicPr>
          <p:cNvPr id="6" name="Picture 5" descr="A person wearing glasses and a white shirt&#10;&#10;AI-generated content may be incorrect.">
            <a:extLst>
              <a:ext uri="{FF2B5EF4-FFF2-40B4-BE49-F238E27FC236}">
                <a16:creationId xmlns:a16="http://schemas.microsoft.com/office/drawing/2014/main" id="{61AD52A7-3BA6-3D75-A9C6-C303077FB850}"/>
              </a:ext>
            </a:extLst>
          </p:cNvPr>
          <p:cNvPicPr>
            <a:picLocks noChangeAspect="1"/>
          </p:cNvPicPr>
          <p:nvPr/>
        </p:nvPicPr>
        <p:blipFill>
          <a:blip r:embed="rId3"/>
          <a:stretch>
            <a:fillRect/>
          </a:stretch>
        </p:blipFill>
        <p:spPr>
          <a:xfrm>
            <a:off x="11020244" y="-4863"/>
            <a:ext cx="1176619" cy="117661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15E8AB-6551-A58F-889F-833E8A42056D}"/>
                  </a:ext>
                </a:extLst>
              </p:cNvPr>
              <p:cNvSpPr txBox="1"/>
              <p:nvPr/>
            </p:nvSpPr>
            <p:spPr>
              <a:xfrm>
                <a:off x="5306324" y="2444826"/>
                <a:ext cx="3484352" cy="525978"/>
              </a:xfrm>
              <a:prstGeom prst="rect">
                <a:avLst/>
              </a:prstGeom>
            </p:spPr>
            <p:txBody>
              <a:bodyPr wrap="none" lIns="0" tIns="0" rIns="0" bIns="0" rtlCol="0" anchor="t" anchorCtr="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𝐶𝑃𝐼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𝐶𝑦𝑐𝑙𝑒𝑠</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𝐼𝑛𝑠𝑡𝑟𝑢𝑐𝑡𝑖𝑜𝑛𝑠</m:t>
                          </m:r>
                          <m:r>
                            <a:rPr lang="en-US" b="0" i="1" smtClean="0">
                              <a:latin typeface="Cambria Math" panose="02040503050406030204" pitchFamily="18" charset="0"/>
                            </a:rPr>
                            <m:t> </m:t>
                          </m:r>
                          <m:r>
                            <a:rPr lang="en-US" b="0" i="1" smtClean="0">
                              <a:latin typeface="Cambria Math" panose="02040503050406030204" pitchFamily="18" charset="0"/>
                            </a:rPr>
                            <m:t>𝑅𝑒𝑡𝑖𝑟𝑒𝑑</m:t>
                          </m:r>
                        </m:den>
                      </m:f>
                    </m:oMath>
                  </m:oMathPara>
                </a14:m>
                <a:endParaRPr lang="en-US"/>
              </a:p>
            </p:txBody>
          </p:sp>
        </mc:Choice>
        <mc:Fallback xmlns="">
          <p:sp>
            <p:nvSpPr>
              <p:cNvPr id="4" name="TextBox 3">
                <a:extLst>
                  <a:ext uri="{FF2B5EF4-FFF2-40B4-BE49-F238E27FC236}">
                    <a16:creationId xmlns:a16="http://schemas.microsoft.com/office/drawing/2014/main" id="{D915E8AB-6551-A58F-889F-833E8A42056D}"/>
                  </a:ext>
                </a:extLst>
              </p:cNvPr>
              <p:cNvSpPr txBox="1">
                <a:spLocks noRot="1" noChangeAspect="1" noMove="1" noResize="1" noEditPoints="1" noAdjustHandles="1" noChangeArrowheads="1" noChangeShapeType="1" noTextEdit="1"/>
              </p:cNvSpPr>
              <p:nvPr/>
            </p:nvSpPr>
            <p:spPr>
              <a:xfrm>
                <a:off x="5306324" y="2444826"/>
                <a:ext cx="3484352" cy="5259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C5B1CA-2E1E-A272-65D9-F3F86615F346}"/>
                  </a:ext>
                </a:extLst>
              </p:cNvPr>
              <p:cNvSpPr txBox="1"/>
              <p:nvPr/>
            </p:nvSpPr>
            <p:spPr>
              <a:xfrm>
                <a:off x="5303503" y="3813458"/>
                <a:ext cx="3487173" cy="573234"/>
              </a:xfrm>
              <a:prstGeom prst="rect">
                <a:avLst/>
              </a:prstGeom>
            </p:spPr>
            <p:txBody>
              <a:bodyPr wrap="none" lIns="0" tIns="0" rIns="0" bIns="0" rtlCol="0" anchor="t" anchorCtr="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𝐼𝑃𝐶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𝐼𝑛𝑠𝑡𝑟𝑢𝑐𝑡𝑖𝑜𝑛𝑠</m:t>
                          </m:r>
                          <m:r>
                            <a:rPr lang="en-US" b="0" i="1" smtClean="0">
                              <a:latin typeface="Cambria Math" panose="02040503050406030204" pitchFamily="18" charset="0"/>
                            </a:rPr>
                            <m:t> </m:t>
                          </m:r>
                          <m:r>
                            <a:rPr lang="en-US" b="0" i="1" smtClean="0">
                              <a:latin typeface="Cambria Math" panose="02040503050406030204" pitchFamily="18" charset="0"/>
                            </a:rPr>
                            <m:t>𝑅𝑒𝑡𝑖𝑟𝑒𝑑</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𝐶𝑦𝑐𝑙𝑒𝑠</m:t>
                          </m:r>
                        </m:den>
                      </m:f>
                    </m:oMath>
                  </m:oMathPara>
                </a14:m>
                <a:endParaRPr lang="en-US"/>
              </a:p>
            </p:txBody>
          </p:sp>
        </mc:Choice>
        <mc:Fallback xmlns="">
          <p:sp>
            <p:nvSpPr>
              <p:cNvPr id="7" name="TextBox 6">
                <a:extLst>
                  <a:ext uri="{FF2B5EF4-FFF2-40B4-BE49-F238E27FC236}">
                    <a16:creationId xmlns:a16="http://schemas.microsoft.com/office/drawing/2014/main" id="{47C5B1CA-2E1E-A272-65D9-F3F86615F346}"/>
                  </a:ext>
                </a:extLst>
              </p:cNvPr>
              <p:cNvSpPr txBox="1">
                <a:spLocks noRot="1" noChangeAspect="1" noMove="1" noResize="1" noEditPoints="1" noAdjustHandles="1" noChangeArrowheads="1" noChangeShapeType="1" noTextEdit="1"/>
              </p:cNvSpPr>
              <p:nvPr/>
            </p:nvSpPr>
            <p:spPr>
              <a:xfrm>
                <a:off x="5303503" y="3813458"/>
                <a:ext cx="3487173" cy="5732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840877-B9A4-BE73-355E-AB15B15065D3}"/>
                  </a:ext>
                </a:extLst>
              </p:cNvPr>
              <p:cNvSpPr txBox="1"/>
              <p:nvPr/>
            </p:nvSpPr>
            <p:spPr>
              <a:xfrm>
                <a:off x="6400437" y="5229346"/>
                <a:ext cx="1293303" cy="518604"/>
              </a:xfrm>
              <a:prstGeom prst="rect">
                <a:avLst/>
              </a:prstGeom>
            </p:spPr>
            <p:txBody>
              <a:bodyPr wrap="none" lIns="0" tIns="0" rIns="0" bIns="0" rtlCol="0" anchor="t" anchorCtr="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𝑀𝐼𝑃𝑆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𝐶𝑃𝐼</m:t>
                          </m:r>
                        </m:den>
                      </m:f>
                    </m:oMath>
                  </m:oMathPara>
                </a14:m>
                <a:endParaRPr lang="en-US"/>
              </a:p>
            </p:txBody>
          </p:sp>
        </mc:Choice>
        <mc:Fallback xmlns="">
          <p:sp>
            <p:nvSpPr>
              <p:cNvPr id="8" name="TextBox 7">
                <a:extLst>
                  <a:ext uri="{FF2B5EF4-FFF2-40B4-BE49-F238E27FC236}">
                    <a16:creationId xmlns:a16="http://schemas.microsoft.com/office/drawing/2014/main" id="{AE840877-B9A4-BE73-355E-AB15B15065D3}"/>
                  </a:ext>
                </a:extLst>
              </p:cNvPr>
              <p:cNvSpPr txBox="1">
                <a:spLocks noRot="1" noChangeAspect="1" noMove="1" noResize="1" noEditPoints="1" noAdjustHandles="1" noChangeArrowheads="1" noChangeShapeType="1" noTextEdit="1"/>
              </p:cNvSpPr>
              <p:nvPr/>
            </p:nvSpPr>
            <p:spPr>
              <a:xfrm>
                <a:off x="6400437" y="5229346"/>
                <a:ext cx="1293303" cy="518604"/>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02281E3-25E7-2C6B-B426-5AB21D12A085}"/>
              </a:ext>
            </a:extLst>
          </p:cNvPr>
          <p:cNvSpPr txBox="1"/>
          <p:nvPr/>
        </p:nvSpPr>
        <p:spPr>
          <a:xfrm>
            <a:off x="2857500" y="2569315"/>
            <a:ext cx="2075376" cy="276999"/>
          </a:xfrm>
          <a:prstGeom prst="rect">
            <a:avLst/>
          </a:prstGeom>
        </p:spPr>
        <p:txBody>
          <a:bodyPr wrap="none" lIns="0" tIns="0" rIns="0" bIns="0" rtlCol="0" anchor="t" anchorCtr="0">
            <a:spAutoFit/>
          </a:bodyPr>
          <a:lstStyle/>
          <a:p>
            <a:pPr algn="l"/>
            <a:r>
              <a:rPr lang="en-US"/>
              <a:t>Cycles Per Instruction:</a:t>
            </a:r>
          </a:p>
        </p:txBody>
      </p:sp>
      <p:sp>
        <p:nvSpPr>
          <p:cNvPr id="10" name="TextBox 9">
            <a:extLst>
              <a:ext uri="{FF2B5EF4-FFF2-40B4-BE49-F238E27FC236}">
                <a16:creationId xmlns:a16="http://schemas.microsoft.com/office/drawing/2014/main" id="{C7B19685-6718-1894-D5BA-DB175C9A6247}"/>
              </a:ext>
            </a:extLst>
          </p:cNvPr>
          <p:cNvSpPr txBox="1"/>
          <p:nvPr/>
        </p:nvSpPr>
        <p:spPr>
          <a:xfrm>
            <a:off x="2857500" y="3961575"/>
            <a:ext cx="2075376" cy="276999"/>
          </a:xfrm>
          <a:prstGeom prst="rect">
            <a:avLst/>
          </a:prstGeom>
        </p:spPr>
        <p:txBody>
          <a:bodyPr wrap="none" lIns="0" tIns="0" rIns="0" bIns="0" rtlCol="0" anchor="t" anchorCtr="0">
            <a:spAutoFit/>
          </a:bodyPr>
          <a:lstStyle/>
          <a:p>
            <a:pPr algn="l"/>
            <a:r>
              <a:rPr lang="en-US"/>
              <a:t>Instructions Per Cycle:</a:t>
            </a:r>
          </a:p>
        </p:txBody>
      </p:sp>
      <p:sp>
        <p:nvSpPr>
          <p:cNvPr id="11" name="TextBox 10">
            <a:extLst>
              <a:ext uri="{FF2B5EF4-FFF2-40B4-BE49-F238E27FC236}">
                <a16:creationId xmlns:a16="http://schemas.microsoft.com/office/drawing/2014/main" id="{CC1B7C0F-1D92-3EF2-6DB8-214A09C73484}"/>
              </a:ext>
            </a:extLst>
          </p:cNvPr>
          <p:cNvSpPr txBox="1"/>
          <p:nvPr/>
        </p:nvSpPr>
        <p:spPr>
          <a:xfrm>
            <a:off x="1952573" y="5350148"/>
            <a:ext cx="2980303" cy="276999"/>
          </a:xfrm>
          <a:prstGeom prst="rect">
            <a:avLst/>
          </a:prstGeom>
        </p:spPr>
        <p:txBody>
          <a:bodyPr wrap="none" lIns="0" tIns="0" rIns="0" bIns="0" rtlCol="0" anchor="t" anchorCtr="0">
            <a:spAutoFit/>
          </a:bodyPr>
          <a:lstStyle/>
          <a:p>
            <a:pPr algn="l"/>
            <a:r>
              <a:rPr lang="en-US"/>
              <a:t>Million Instructions per Second:</a:t>
            </a:r>
          </a:p>
        </p:txBody>
      </p:sp>
    </p:spTree>
    <p:extLst>
      <p:ext uri="{BB962C8B-B14F-4D97-AF65-F5344CB8AC3E}">
        <p14:creationId xmlns:p14="http://schemas.microsoft.com/office/powerpoint/2010/main" val="1803620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544A-CEB9-97B1-6B6D-B910CAC23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D8A8C-00AD-4BE4-20C7-074CB5BFCBA7}"/>
              </a:ext>
            </a:extLst>
          </p:cNvPr>
          <p:cNvSpPr>
            <a:spLocks noGrp="1"/>
          </p:cNvSpPr>
          <p:nvPr>
            <p:ph type="title"/>
          </p:nvPr>
        </p:nvSpPr>
        <p:spPr>
          <a:xfrm>
            <a:off x="723897" y="723900"/>
            <a:ext cx="10744207" cy="1104300"/>
          </a:xfrm>
        </p:spPr>
        <p:txBody>
          <a:bodyPr anchor="b">
            <a:normAutofit/>
          </a:bodyPr>
          <a:lstStyle/>
          <a:p>
            <a:r>
              <a:rPr lang="en-US"/>
              <a:t>Running Programs on the CPU</a:t>
            </a:r>
          </a:p>
        </p:txBody>
      </p:sp>
      <p:pic>
        <p:nvPicPr>
          <p:cNvPr id="21" name="Picture 20" descr="A person wearing glasses and a white shirt&#10;&#10;AI-generated content may be incorrect.">
            <a:extLst>
              <a:ext uri="{FF2B5EF4-FFF2-40B4-BE49-F238E27FC236}">
                <a16:creationId xmlns:a16="http://schemas.microsoft.com/office/drawing/2014/main" id="{839AB18B-8F36-4ABF-AED6-B2FF3810F05A}"/>
              </a:ext>
            </a:extLst>
          </p:cNvPr>
          <p:cNvPicPr>
            <a:picLocks noChangeAspect="1"/>
          </p:cNvPicPr>
          <p:nvPr/>
        </p:nvPicPr>
        <p:blipFill>
          <a:blip r:embed="rId3"/>
          <a:stretch>
            <a:fillRect/>
          </a:stretch>
        </p:blipFill>
        <p:spPr>
          <a:xfrm>
            <a:off x="11020244" y="-4863"/>
            <a:ext cx="1176619" cy="1176619"/>
          </a:xfrm>
          <a:prstGeom prst="rect">
            <a:avLst/>
          </a:prstGeom>
        </p:spPr>
      </p:pic>
      <p:sp>
        <p:nvSpPr>
          <p:cNvPr id="6" name="TextBox 5">
            <a:extLst>
              <a:ext uri="{FF2B5EF4-FFF2-40B4-BE49-F238E27FC236}">
                <a16:creationId xmlns:a16="http://schemas.microsoft.com/office/drawing/2014/main" id="{79A0CBB9-EE0A-38AE-0853-C6A03E0EEC80}"/>
              </a:ext>
            </a:extLst>
          </p:cNvPr>
          <p:cNvSpPr txBox="1"/>
          <p:nvPr/>
        </p:nvSpPr>
        <p:spPr>
          <a:xfrm>
            <a:off x="1028700" y="2286000"/>
            <a:ext cx="9382125" cy="1384995"/>
          </a:xfrm>
          <a:prstGeom prst="rect">
            <a:avLst/>
          </a:prstGeom>
        </p:spPr>
        <p:txBody>
          <a:bodyPr wrap="square" lIns="0" tIns="0" rIns="0" bIns="0" numCol="2" rtlCol="0" anchor="t" anchorCtr="0">
            <a:spAutoFit/>
          </a:bodyPr>
          <a:lstStyle/>
          <a:p>
            <a:pPr marL="285750" indent="-285750" algn="l">
              <a:buFont typeface="Arial" panose="020B0604020202020204" pitchFamily="34" charset="0"/>
              <a:buChar char="•"/>
            </a:pPr>
            <a:r>
              <a:rPr lang="en-US"/>
              <a:t>Fibonacci</a:t>
            </a:r>
          </a:p>
          <a:p>
            <a:pPr marL="285750" indent="-285750" algn="l">
              <a:buFont typeface="Arial" panose="020B0604020202020204" pitchFamily="34" charset="0"/>
              <a:buChar char="•"/>
            </a:pPr>
            <a:r>
              <a:rPr lang="en-US"/>
              <a:t>Matrix Multiplication</a:t>
            </a:r>
          </a:p>
          <a:p>
            <a:pPr marL="285750" indent="-285750" algn="l">
              <a:buFont typeface="Arial" panose="020B0604020202020204" pitchFamily="34" charset="0"/>
              <a:buChar char="•"/>
            </a:pPr>
            <a:r>
              <a:rPr lang="en-US"/>
              <a:t>Greatest Common Denominator</a:t>
            </a:r>
          </a:p>
          <a:p>
            <a:pPr marL="285750" indent="-285750" algn="l">
              <a:buFont typeface="Arial" panose="020B0604020202020204" pitchFamily="34" charset="0"/>
              <a:buChar char="•"/>
            </a:pPr>
            <a:r>
              <a:rPr lang="en-US"/>
              <a:t>Sum of Two Arrays</a:t>
            </a:r>
          </a:p>
          <a:p>
            <a:pPr marL="285750" indent="-285750" algn="l">
              <a:buFont typeface="Arial" panose="020B0604020202020204" pitchFamily="34" charset="0"/>
              <a:buChar char="•"/>
            </a:pPr>
            <a:r>
              <a:rPr lang="en-US"/>
              <a:t>Reverse Array</a:t>
            </a:r>
          </a:p>
          <a:p>
            <a:pPr marL="285750" indent="-285750" algn="l">
              <a:buFont typeface="Arial" panose="020B0604020202020204" pitchFamily="34" charset="0"/>
              <a:buChar char="•"/>
            </a:pPr>
            <a:r>
              <a:rPr lang="en-US"/>
              <a:t>Factorial</a:t>
            </a:r>
          </a:p>
          <a:p>
            <a:pPr marL="285750" indent="-285750" algn="l">
              <a:buFont typeface="Arial" panose="020B0604020202020204" pitchFamily="34" charset="0"/>
              <a:buChar char="•"/>
            </a:pPr>
            <a:r>
              <a:rPr lang="en-US"/>
              <a:t>Sum of Natural Numbers</a:t>
            </a:r>
          </a:p>
          <a:p>
            <a:pPr marL="285750" indent="-285750" algn="l">
              <a:buFont typeface="Arial" panose="020B0604020202020204" pitchFamily="34" charset="0"/>
              <a:buChar char="•"/>
            </a:pPr>
            <a:r>
              <a:rPr lang="en-US"/>
              <a:t>Bubble Sort</a:t>
            </a:r>
          </a:p>
          <a:p>
            <a:pPr marL="285750" indent="-285750" algn="l">
              <a:buFont typeface="Arial" panose="020B0604020202020204" pitchFamily="34" charset="0"/>
              <a:buChar char="•"/>
            </a:pPr>
            <a:r>
              <a:rPr lang="en-US"/>
              <a:t>Selection Sort</a:t>
            </a:r>
          </a:p>
          <a:p>
            <a:pPr marL="285750" indent="-285750" algn="l">
              <a:buFont typeface="Arial" panose="020B0604020202020204" pitchFamily="34" charset="0"/>
              <a:buChar char="•"/>
            </a:pPr>
            <a:r>
              <a:rPr lang="en-US"/>
              <a:t>Stack</a:t>
            </a:r>
          </a:p>
        </p:txBody>
      </p:sp>
    </p:spTree>
    <p:extLst>
      <p:ext uri="{BB962C8B-B14F-4D97-AF65-F5344CB8AC3E}">
        <p14:creationId xmlns:p14="http://schemas.microsoft.com/office/powerpoint/2010/main" val="2465044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E0BB-0FB7-0454-94C1-2CA127D518B1}"/>
              </a:ext>
            </a:extLst>
          </p:cNvPr>
          <p:cNvSpPr>
            <a:spLocks noGrp="1"/>
          </p:cNvSpPr>
          <p:nvPr>
            <p:ph type="title"/>
          </p:nvPr>
        </p:nvSpPr>
        <p:spPr/>
        <p:txBody>
          <a:bodyPr/>
          <a:lstStyle/>
          <a:p>
            <a:r>
              <a:rPr lang="en-US">
                <a:latin typeface="Arial Black"/>
              </a:rPr>
              <a:t>Stretch Goals </a:t>
            </a:r>
            <a:endParaRPr lang="en-US"/>
          </a:p>
        </p:txBody>
      </p:sp>
      <p:sp>
        <p:nvSpPr>
          <p:cNvPr id="3" name="Content Placeholder 2">
            <a:extLst>
              <a:ext uri="{FF2B5EF4-FFF2-40B4-BE49-F238E27FC236}">
                <a16:creationId xmlns:a16="http://schemas.microsoft.com/office/drawing/2014/main" id="{3049997D-1C33-9855-86B1-8522D3D1F152}"/>
              </a:ext>
            </a:extLst>
          </p:cNvPr>
          <p:cNvSpPr>
            <a:spLocks noGrp="1"/>
          </p:cNvSpPr>
          <p:nvPr>
            <p:ph idx="1"/>
          </p:nvPr>
        </p:nvSpPr>
        <p:spPr>
          <a:xfrm>
            <a:off x="723900" y="2899720"/>
            <a:ext cx="10744200" cy="3958280"/>
          </a:xfrm>
        </p:spPr>
        <p:txBody>
          <a:bodyPr/>
          <a:lstStyle/>
          <a:p>
            <a:r>
              <a:rPr lang="en-US">
                <a:latin typeface="Aptos"/>
                <a:cs typeface="Arial"/>
              </a:rPr>
              <a:t>Insert design for test structures to validate functionality of the manufactured IC. </a:t>
            </a:r>
          </a:p>
          <a:p>
            <a:r>
              <a:rPr lang="en-US">
                <a:latin typeface="Aptos"/>
                <a:cs typeface="Arial"/>
              </a:rPr>
              <a:t>Perform gate-level simulation to verify the design with real clock delays.</a:t>
            </a:r>
          </a:p>
          <a:p>
            <a:r>
              <a:rPr lang="en-US">
                <a:latin typeface="Aptos"/>
                <a:cs typeface="Arial"/>
              </a:rPr>
              <a:t>Use logic equivalence checking to validate the functional equivalence between different stages of the development process. </a:t>
            </a:r>
            <a:endParaRPr lang="en-US" sz="2000">
              <a:latin typeface="Aptos"/>
            </a:endParaRPr>
          </a:p>
        </p:txBody>
      </p:sp>
      <p:pic>
        <p:nvPicPr>
          <p:cNvPr id="5" name="Picture 4" descr="A person with a beard and mustache wearing a striped shirt&#10;&#10;AI-generated content may be incorrect.">
            <a:extLst>
              <a:ext uri="{FF2B5EF4-FFF2-40B4-BE49-F238E27FC236}">
                <a16:creationId xmlns:a16="http://schemas.microsoft.com/office/drawing/2014/main" id="{9EEB1228-96BA-3B1B-312C-1C63C55D8713}"/>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5536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A9827-E5BD-33A3-B472-D6617DD0AB6F}"/>
              </a:ext>
            </a:extLst>
          </p:cNvPr>
          <p:cNvSpPr>
            <a:spLocks noGrp="1"/>
          </p:cNvSpPr>
          <p:nvPr>
            <p:ph type="title"/>
          </p:nvPr>
        </p:nvSpPr>
        <p:spPr/>
        <p:txBody>
          <a:bodyPr/>
          <a:lstStyle/>
          <a:p>
            <a:r>
              <a:rPr lang="en-US"/>
              <a:t>Fibonacci</a:t>
            </a:r>
            <a:br>
              <a:rPr lang="en-US"/>
            </a:br>
            <a:endParaRPr lang="en-US"/>
          </a:p>
        </p:txBody>
      </p:sp>
      <p:pic>
        <p:nvPicPr>
          <p:cNvPr id="5" name="Content Placeholder 4">
            <a:extLst>
              <a:ext uri="{FF2B5EF4-FFF2-40B4-BE49-F238E27FC236}">
                <a16:creationId xmlns:a16="http://schemas.microsoft.com/office/drawing/2014/main" id="{B4AF7732-3D3D-6701-0B7B-6A0DAA260C31}"/>
              </a:ext>
            </a:extLst>
          </p:cNvPr>
          <p:cNvPicPr>
            <a:picLocks noGrp="1" noChangeAspect="1"/>
          </p:cNvPicPr>
          <p:nvPr>
            <p:ph idx="1"/>
          </p:nvPr>
        </p:nvPicPr>
        <p:blipFill>
          <a:blip r:embed="rId3"/>
          <a:stretch>
            <a:fillRect/>
          </a:stretch>
        </p:blipFill>
        <p:spPr>
          <a:xfrm>
            <a:off x="7667319" y="3666167"/>
            <a:ext cx="4032896" cy="647707"/>
          </a:xfrm>
        </p:spPr>
      </p:pic>
      <p:sp>
        <p:nvSpPr>
          <p:cNvPr id="8" name="TextBox 7">
            <a:extLst>
              <a:ext uri="{FF2B5EF4-FFF2-40B4-BE49-F238E27FC236}">
                <a16:creationId xmlns:a16="http://schemas.microsoft.com/office/drawing/2014/main" id="{E5AC256D-EEC9-BB32-A6B9-B9775A6FCB93}"/>
              </a:ext>
            </a:extLst>
          </p:cNvPr>
          <p:cNvSpPr txBox="1"/>
          <p:nvPr/>
        </p:nvSpPr>
        <p:spPr>
          <a:xfrm>
            <a:off x="1104900" y="1628775"/>
            <a:ext cx="8629650" cy="3600986"/>
          </a:xfrm>
          <a:prstGeom prst="rect">
            <a:avLst/>
          </a:prstGeom>
        </p:spPr>
        <p:txBody>
          <a:bodyPr wrap="square" lIns="0" tIns="0" rIns="0" bIns="0" rtlCol="0" anchor="t" anchorCtr="0">
            <a:spAutoFit/>
          </a:bodyPr>
          <a:lstStyle/>
          <a:p>
            <a:pPr marL="285750" indent="-285750" algn="l">
              <a:buFont typeface="Arial" panose="020B0604020202020204" pitchFamily="34" charset="0"/>
              <a:buChar char="•"/>
            </a:pPr>
            <a:r>
              <a:rPr lang="en-US" b="1"/>
              <a:t>Program: </a:t>
            </a:r>
            <a:r>
              <a:rPr lang="en-US"/>
              <a:t>Calculates the first 10 Fibonacci numbers</a:t>
            </a:r>
          </a:p>
          <a:p>
            <a:pPr marL="285750" indent="-285750" algn="l">
              <a:buFont typeface="Arial" panose="020B0604020202020204" pitchFamily="34" charset="0"/>
              <a:buChar char="•"/>
            </a:pPr>
            <a:r>
              <a:rPr lang="en-US" b="1"/>
              <a:t>Output: </a:t>
            </a:r>
            <a:r>
              <a:rPr lang="en-US"/>
              <a:t>Stores the 10</a:t>
            </a:r>
            <a:r>
              <a:rPr lang="en-US" baseline="30000"/>
              <a:t>th</a:t>
            </a:r>
            <a:r>
              <a:rPr lang="en-US"/>
              <a:t> Fibonacci number into the s3 (x28) register</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Loops (branching, comparison)</a:t>
            </a:r>
          </a:p>
          <a:p>
            <a:pPr marL="742950" lvl="1" indent="-285750">
              <a:buFont typeface="Arial" panose="020B0604020202020204" pitchFamily="34" charset="0"/>
              <a:buChar char="•"/>
            </a:pPr>
            <a:r>
              <a:rPr lang="en-US" b="1"/>
              <a:t>Arithmetic (add, mov)</a:t>
            </a:r>
          </a:p>
          <a:p>
            <a:pPr marL="742950" lvl="1" indent="-285750">
              <a:buFont typeface="Arial" panose="020B0604020202020204" pitchFamily="34" charset="0"/>
              <a:buChar char="•"/>
            </a:pPr>
            <a:r>
              <a:rPr lang="en-US" b="1"/>
              <a:t>Register file (reads/write)</a:t>
            </a:r>
          </a:p>
        </p:txBody>
      </p:sp>
      <p:pic>
        <p:nvPicPr>
          <p:cNvPr id="10" name="Picture 9" descr="A person wearing glasses and a white shirt&#10;&#10;AI-generated content may be incorrect.">
            <a:extLst>
              <a:ext uri="{FF2B5EF4-FFF2-40B4-BE49-F238E27FC236}">
                <a16:creationId xmlns:a16="http://schemas.microsoft.com/office/drawing/2014/main" id="{7DFF551E-AF29-463D-30D4-0D4F212854D8}"/>
              </a:ext>
            </a:extLst>
          </p:cNvPr>
          <p:cNvPicPr>
            <a:picLocks noChangeAspect="1"/>
          </p:cNvPicPr>
          <p:nvPr/>
        </p:nvPicPr>
        <p:blipFill>
          <a:blip r:embed="rId4"/>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03DE6B4A-2C6F-223D-59AF-6EE27277BD1C}"/>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1.13</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0.90</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89.81</a:t>
                      </a:r>
                    </a:p>
                  </a:txBody>
                  <a:tcPr/>
                </a:tc>
                <a:extLst>
                  <a:ext uri="{0D108BD9-81ED-4DB2-BD59-A6C34878D82A}">
                    <a16:rowId xmlns:a16="http://schemas.microsoft.com/office/drawing/2014/main" val="330927734"/>
                  </a:ext>
                </a:extLst>
              </a:tr>
            </a:tbl>
          </a:graphicData>
        </a:graphic>
      </p:graphicFrame>
      <p:pic>
        <p:nvPicPr>
          <p:cNvPr id="15" name="Picture 14">
            <a:extLst>
              <a:ext uri="{FF2B5EF4-FFF2-40B4-BE49-F238E27FC236}">
                <a16:creationId xmlns:a16="http://schemas.microsoft.com/office/drawing/2014/main" id="{4B2939BC-2A5B-E4F2-7141-0B042CD0F929}"/>
              </a:ext>
            </a:extLst>
          </p:cNvPr>
          <p:cNvPicPr>
            <a:picLocks noChangeAspect="1"/>
          </p:cNvPicPr>
          <p:nvPr/>
        </p:nvPicPr>
        <p:blipFill>
          <a:blip r:embed="rId5"/>
          <a:stretch>
            <a:fillRect/>
          </a:stretch>
        </p:blipFill>
        <p:spPr>
          <a:xfrm>
            <a:off x="7650749" y="4441093"/>
            <a:ext cx="4078265" cy="1576263"/>
          </a:xfrm>
          <a:prstGeom prst="rect">
            <a:avLst/>
          </a:prstGeom>
        </p:spPr>
      </p:pic>
    </p:spTree>
    <p:extLst>
      <p:ext uri="{BB962C8B-B14F-4D97-AF65-F5344CB8AC3E}">
        <p14:creationId xmlns:p14="http://schemas.microsoft.com/office/powerpoint/2010/main" val="39746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0F886-8828-54B7-0D1C-214EC64F2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22B05-6050-8039-5B7D-6AF9A332A660}"/>
              </a:ext>
            </a:extLst>
          </p:cNvPr>
          <p:cNvSpPr>
            <a:spLocks noGrp="1"/>
          </p:cNvSpPr>
          <p:nvPr>
            <p:ph type="title"/>
          </p:nvPr>
        </p:nvSpPr>
        <p:spPr/>
        <p:txBody>
          <a:bodyPr/>
          <a:lstStyle/>
          <a:p>
            <a:r>
              <a:rPr lang="en-US"/>
              <a:t>Factorial</a:t>
            </a:r>
            <a:br>
              <a:rPr lang="en-US"/>
            </a:br>
            <a:endParaRPr lang="en-US"/>
          </a:p>
        </p:txBody>
      </p:sp>
      <p:sp>
        <p:nvSpPr>
          <p:cNvPr id="8" name="TextBox 7">
            <a:extLst>
              <a:ext uri="{FF2B5EF4-FFF2-40B4-BE49-F238E27FC236}">
                <a16:creationId xmlns:a16="http://schemas.microsoft.com/office/drawing/2014/main" id="{704961ED-AD58-D3F4-E12A-1BF84B803D2D}"/>
              </a:ext>
            </a:extLst>
          </p:cNvPr>
          <p:cNvSpPr txBox="1"/>
          <p:nvPr/>
        </p:nvSpPr>
        <p:spPr>
          <a:xfrm>
            <a:off x="1104900" y="1628775"/>
            <a:ext cx="8629650" cy="3877985"/>
          </a:xfrm>
          <a:prstGeom prst="rect">
            <a:avLst/>
          </a:prstGeom>
        </p:spPr>
        <p:txBody>
          <a:bodyPr wrap="square" lIns="0" tIns="0" rIns="0" bIns="0" rtlCol="0" anchor="t" anchorCtr="0">
            <a:spAutoFit/>
          </a:bodyPr>
          <a:lstStyle/>
          <a:p>
            <a:pPr marL="285750" indent="-285750" algn="l">
              <a:buFont typeface="Arial" panose="020B0604020202020204" pitchFamily="34" charset="0"/>
              <a:buChar char="•"/>
            </a:pPr>
            <a:r>
              <a:rPr lang="en-US" b="1"/>
              <a:t>Program: </a:t>
            </a:r>
            <a:r>
              <a:rPr lang="en-US"/>
              <a:t>Calculates the factorial on n</a:t>
            </a:r>
          </a:p>
          <a:p>
            <a:pPr marL="285750" indent="-285750" algn="l">
              <a:buFont typeface="Arial" panose="020B0604020202020204" pitchFamily="34" charset="0"/>
              <a:buChar char="•"/>
            </a:pPr>
            <a:r>
              <a:rPr lang="en-US" b="1"/>
              <a:t>Output: </a:t>
            </a:r>
            <a:r>
              <a:rPr lang="en-US"/>
              <a:t>Stores the factorial of 5 into register s3 (x19)</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Function calls (</a:t>
            </a:r>
            <a:r>
              <a:rPr lang="en-US" b="1" err="1"/>
              <a:t>jal</a:t>
            </a:r>
            <a:r>
              <a:rPr lang="en-US" b="1"/>
              <a:t> / </a:t>
            </a:r>
            <a:r>
              <a:rPr lang="en-US" b="1" err="1"/>
              <a:t>jalr</a:t>
            </a:r>
            <a:r>
              <a:rPr lang="en-US" b="1"/>
              <a:t>)</a:t>
            </a:r>
          </a:p>
          <a:p>
            <a:pPr marL="742950" lvl="1" indent="-285750">
              <a:buFont typeface="Arial" panose="020B0604020202020204" pitchFamily="34" charset="0"/>
              <a:buChar char="•"/>
            </a:pPr>
            <a:r>
              <a:rPr lang="en-US" b="1"/>
              <a:t>Recursive Functionality</a:t>
            </a:r>
          </a:p>
          <a:p>
            <a:pPr marL="742950" lvl="1" indent="-285750">
              <a:buFont typeface="Arial" panose="020B0604020202020204" pitchFamily="34" charset="0"/>
              <a:buChar char="•"/>
            </a:pPr>
            <a:r>
              <a:rPr lang="en-US" b="1"/>
              <a:t>Conditional Branching</a:t>
            </a:r>
          </a:p>
          <a:p>
            <a:pPr marL="742950" lvl="1" indent="-285750">
              <a:buFont typeface="Arial" panose="020B0604020202020204" pitchFamily="34" charset="0"/>
              <a:buChar char="•"/>
            </a:pPr>
            <a:r>
              <a:rPr lang="en-US" b="1"/>
              <a:t>Register File Usage</a:t>
            </a:r>
          </a:p>
        </p:txBody>
      </p:sp>
      <p:pic>
        <p:nvPicPr>
          <p:cNvPr id="10" name="Picture 9" descr="A person wearing glasses and a white shirt&#10;&#10;AI-generated content may be incorrect.">
            <a:extLst>
              <a:ext uri="{FF2B5EF4-FFF2-40B4-BE49-F238E27FC236}">
                <a16:creationId xmlns:a16="http://schemas.microsoft.com/office/drawing/2014/main" id="{FB92F4B7-2EF6-0207-AE95-602DEE557784}"/>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A8CD1155-57E2-21D7-78E1-FAC86895D4EB}"/>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1.34</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0.75</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74.54</a:t>
                      </a:r>
                    </a:p>
                  </a:txBody>
                  <a:tcPr/>
                </a:tc>
                <a:extLst>
                  <a:ext uri="{0D108BD9-81ED-4DB2-BD59-A6C34878D82A}">
                    <a16:rowId xmlns:a16="http://schemas.microsoft.com/office/drawing/2014/main" val="330927734"/>
                  </a:ext>
                </a:extLst>
              </a:tr>
            </a:tbl>
          </a:graphicData>
        </a:graphic>
      </p:graphicFrame>
      <p:pic>
        <p:nvPicPr>
          <p:cNvPr id="12" name="Content Placeholder 11">
            <a:extLst>
              <a:ext uri="{FF2B5EF4-FFF2-40B4-BE49-F238E27FC236}">
                <a16:creationId xmlns:a16="http://schemas.microsoft.com/office/drawing/2014/main" id="{141A257B-9374-2B78-AB63-9A745BCE1AEA}"/>
              </a:ext>
            </a:extLst>
          </p:cNvPr>
          <p:cNvPicPr>
            <a:picLocks noGrp="1" noChangeAspect="1"/>
          </p:cNvPicPr>
          <p:nvPr>
            <p:ph idx="1"/>
          </p:nvPr>
        </p:nvPicPr>
        <p:blipFill>
          <a:blip r:embed="rId4"/>
          <a:stretch>
            <a:fillRect/>
          </a:stretch>
        </p:blipFill>
        <p:spPr>
          <a:xfrm>
            <a:off x="7602076" y="4429125"/>
            <a:ext cx="4475844" cy="1722522"/>
          </a:xfrm>
        </p:spPr>
      </p:pic>
      <p:pic>
        <p:nvPicPr>
          <p:cNvPr id="14" name="Picture 13">
            <a:extLst>
              <a:ext uri="{FF2B5EF4-FFF2-40B4-BE49-F238E27FC236}">
                <a16:creationId xmlns:a16="http://schemas.microsoft.com/office/drawing/2014/main" id="{E3272913-B8F7-EA9B-FAEA-EC80587F459C}"/>
              </a:ext>
            </a:extLst>
          </p:cNvPr>
          <p:cNvPicPr>
            <a:picLocks noChangeAspect="1"/>
          </p:cNvPicPr>
          <p:nvPr/>
        </p:nvPicPr>
        <p:blipFill>
          <a:blip r:embed="rId5"/>
          <a:stretch>
            <a:fillRect/>
          </a:stretch>
        </p:blipFill>
        <p:spPr>
          <a:xfrm>
            <a:off x="7597595" y="3873638"/>
            <a:ext cx="4270555" cy="450083"/>
          </a:xfrm>
          <a:prstGeom prst="rect">
            <a:avLst/>
          </a:prstGeom>
        </p:spPr>
      </p:pic>
    </p:spTree>
    <p:extLst>
      <p:ext uri="{BB962C8B-B14F-4D97-AF65-F5344CB8AC3E}">
        <p14:creationId xmlns:p14="http://schemas.microsoft.com/office/powerpoint/2010/main" val="2515244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3E94-1805-70EA-6E43-B1C1947E9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A129BB-3E83-F69F-4B3A-AE2F04530C0F}"/>
              </a:ext>
            </a:extLst>
          </p:cNvPr>
          <p:cNvSpPr>
            <a:spLocks noGrp="1"/>
          </p:cNvSpPr>
          <p:nvPr>
            <p:ph type="title"/>
          </p:nvPr>
        </p:nvSpPr>
        <p:spPr/>
        <p:txBody>
          <a:bodyPr/>
          <a:lstStyle/>
          <a:p>
            <a:r>
              <a:rPr lang="en-US"/>
              <a:t>Matrix Multiplication</a:t>
            </a:r>
            <a:br>
              <a:rPr lang="en-US"/>
            </a:br>
            <a:endParaRPr lang="en-US"/>
          </a:p>
        </p:txBody>
      </p:sp>
      <p:sp>
        <p:nvSpPr>
          <p:cNvPr id="8" name="TextBox 7">
            <a:extLst>
              <a:ext uri="{FF2B5EF4-FFF2-40B4-BE49-F238E27FC236}">
                <a16:creationId xmlns:a16="http://schemas.microsoft.com/office/drawing/2014/main" id="{F56F540F-7071-A96E-EA74-9F48A06D2C9F}"/>
              </a:ext>
            </a:extLst>
          </p:cNvPr>
          <p:cNvSpPr txBox="1"/>
          <p:nvPr/>
        </p:nvSpPr>
        <p:spPr>
          <a:xfrm>
            <a:off x="1104900" y="1628775"/>
            <a:ext cx="8629650" cy="3877985"/>
          </a:xfrm>
          <a:prstGeom prst="rect">
            <a:avLst/>
          </a:prstGeom>
        </p:spPr>
        <p:txBody>
          <a:bodyPr wrap="square" lIns="0" tIns="0" rIns="0" bIns="0" rtlCol="0" anchor="t" anchorCtr="0">
            <a:spAutoFit/>
          </a:bodyPr>
          <a:lstStyle/>
          <a:p>
            <a:pPr marL="285750" indent="-285750" algn="l">
              <a:buFont typeface="Arial" panose="020B0604020202020204" pitchFamily="34" charset="0"/>
              <a:buChar char="•"/>
            </a:pPr>
            <a:r>
              <a:rPr lang="en-US" b="1"/>
              <a:t>Program: </a:t>
            </a:r>
            <a:r>
              <a:rPr lang="en-US"/>
              <a:t>Calculates a 3x3 matrix multiplication</a:t>
            </a:r>
          </a:p>
          <a:p>
            <a:pPr marL="285750" indent="-285750" algn="l">
              <a:buFont typeface="Arial" panose="020B0604020202020204" pitchFamily="34" charset="0"/>
              <a:buChar char="•"/>
            </a:pPr>
            <a:r>
              <a:rPr lang="en-US" b="1"/>
              <a:t>Output: </a:t>
            </a:r>
            <a:r>
              <a:rPr lang="en-US"/>
              <a:t>Stores the output matrix into registers s1-s9</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Nested Loops (multiple branch and compare)</a:t>
            </a:r>
          </a:p>
          <a:p>
            <a:pPr marL="742950" lvl="1" indent="-285750">
              <a:buFont typeface="Arial" panose="020B0604020202020204" pitchFamily="34" charset="0"/>
              <a:buChar char="•"/>
            </a:pPr>
            <a:r>
              <a:rPr lang="en-US" b="1"/>
              <a:t>Array indexing and mem access (load/store)</a:t>
            </a:r>
          </a:p>
          <a:p>
            <a:pPr marL="742950" lvl="1" indent="-285750">
              <a:buFont typeface="Arial" panose="020B0604020202020204" pitchFamily="34" charset="0"/>
              <a:buChar char="•"/>
            </a:pPr>
            <a:r>
              <a:rPr lang="en-US" b="1"/>
              <a:t>Multiplication through repetitive addition</a:t>
            </a:r>
          </a:p>
          <a:p>
            <a:pPr marL="742950" lvl="1" indent="-285750">
              <a:buFont typeface="Arial" panose="020B0604020202020204" pitchFamily="34" charset="0"/>
              <a:buChar char="•"/>
            </a:pPr>
            <a:r>
              <a:rPr lang="en-US" b="1"/>
              <a:t>2D arrays </a:t>
            </a:r>
          </a:p>
        </p:txBody>
      </p:sp>
      <p:pic>
        <p:nvPicPr>
          <p:cNvPr id="10" name="Picture 9" descr="A person wearing glasses and a white shirt&#10;&#10;AI-generated content may be incorrect.">
            <a:extLst>
              <a:ext uri="{FF2B5EF4-FFF2-40B4-BE49-F238E27FC236}">
                <a16:creationId xmlns:a16="http://schemas.microsoft.com/office/drawing/2014/main" id="{08973E70-2D28-0F2F-3904-582D08D44CEF}"/>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0E63E8B8-A327-FAEA-4C78-8083FA118D6A}"/>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1.36</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0.74</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73.62</a:t>
                      </a:r>
                    </a:p>
                  </a:txBody>
                  <a:tcPr/>
                </a:tc>
                <a:extLst>
                  <a:ext uri="{0D108BD9-81ED-4DB2-BD59-A6C34878D82A}">
                    <a16:rowId xmlns:a16="http://schemas.microsoft.com/office/drawing/2014/main" val="330927734"/>
                  </a:ext>
                </a:extLst>
              </a:tr>
            </a:tbl>
          </a:graphicData>
        </a:graphic>
      </p:graphicFrame>
      <p:pic>
        <p:nvPicPr>
          <p:cNvPr id="6" name="Picture 5">
            <a:extLst>
              <a:ext uri="{FF2B5EF4-FFF2-40B4-BE49-F238E27FC236}">
                <a16:creationId xmlns:a16="http://schemas.microsoft.com/office/drawing/2014/main" id="{CA12B46A-9662-AFEA-D2C6-9F8907D74E0C}"/>
              </a:ext>
            </a:extLst>
          </p:cNvPr>
          <p:cNvPicPr>
            <a:picLocks noChangeAspect="1"/>
          </p:cNvPicPr>
          <p:nvPr/>
        </p:nvPicPr>
        <p:blipFill>
          <a:blip r:embed="rId4"/>
          <a:stretch>
            <a:fillRect/>
          </a:stretch>
        </p:blipFill>
        <p:spPr>
          <a:xfrm>
            <a:off x="7634287" y="4398764"/>
            <a:ext cx="4200525" cy="1917632"/>
          </a:xfrm>
          <a:prstGeom prst="rect">
            <a:avLst/>
          </a:prstGeom>
        </p:spPr>
      </p:pic>
      <p:pic>
        <p:nvPicPr>
          <p:cNvPr id="9" name="Picture 8">
            <a:extLst>
              <a:ext uri="{FF2B5EF4-FFF2-40B4-BE49-F238E27FC236}">
                <a16:creationId xmlns:a16="http://schemas.microsoft.com/office/drawing/2014/main" id="{71E20EB4-AFAD-666F-A4E5-0F2E2C262B7C}"/>
              </a:ext>
            </a:extLst>
          </p:cNvPr>
          <p:cNvPicPr>
            <a:picLocks noChangeAspect="1"/>
          </p:cNvPicPr>
          <p:nvPr/>
        </p:nvPicPr>
        <p:blipFill>
          <a:blip r:embed="rId5"/>
          <a:stretch>
            <a:fillRect/>
          </a:stretch>
        </p:blipFill>
        <p:spPr>
          <a:xfrm>
            <a:off x="7634287" y="2393680"/>
            <a:ext cx="4200525" cy="2005084"/>
          </a:xfrm>
          <a:prstGeom prst="rect">
            <a:avLst/>
          </a:prstGeom>
        </p:spPr>
      </p:pic>
      <p:pic>
        <p:nvPicPr>
          <p:cNvPr id="15" name="Picture 14">
            <a:extLst>
              <a:ext uri="{FF2B5EF4-FFF2-40B4-BE49-F238E27FC236}">
                <a16:creationId xmlns:a16="http://schemas.microsoft.com/office/drawing/2014/main" id="{B9D1ADD6-BD3B-0B67-2C4B-60F16332FD77}"/>
              </a:ext>
            </a:extLst>
          </p:cNvPr>
          <p:cNvPicPr>
            <a:picLocks noChangeAspect="1"/>
          </p:cNvPicPr>
          <p:nvPr/>
        </p:nvPicPr>
        <p:blipFill>
          <a:blip r:embed="rId6"/>
          <a:stretch>
            <a:fillRect/>
          </a:stretch>
        </p:blipFill>
        <p:spPr>
          <a:xfrm>
            <a:off x="7634287" y="2053690"/>
            <a:ext cx="4200525" cy="274467"/>
          </a:xfrm>
          <a:prstGeom prst="rect">
            <a:avLst/>
          </a:prstGeom>
        </p:spPr>
      </p:pic>
      <p:pic>
        <p:nvPicPr>
          <p:cNvPr id="19" name="Picture 18">
            <a:extLst>
              <a:ext uri="{FF2B5EF4-FFF2-40B4-BE49-F238E27FC236}">
                <a16:creationId xmlns:a16="http://schemas.microsoft.com/office/drawing/2014/main" id="{80F1D6A8-75FA-CCCD-2B0D-AE80C772055B}"/>
              </a:ext>
            </a:extLst>
          </p:cNvPr>
          <p:cNvPicPr>
            <a:picLocks noChangeAspect="1"/>
          </p:cNvPicPr>
          <p:nvPr/>
        </p:nvPicPr>
        <p:blipFill>
          <a:blip r:embed="rId7"/>
          <a:stretch>
            <a:fillRect/>
          </a:stretch>
        </p:blipFill>
        <p:spPr>
          <a:xfrm>
            <a:off x="7459815" y="759359"/>
            <a:ext cx="1581371" cy="1257475"/>
          </a:xfrm>
          <a:prstGeom prst="rect">
            <a:avLst/>
          </a:prstGeom>
        </p:spPr>
      </p:pic>
      <p:pic>
        <p:nvPicPr>
          <p:cNvPr id="21" name="Picture 20">
            <a:extLst>
              <a:ext uri="{FF2B5EF4-FFF2-40B4-BE49-F238E27FC236}">
                <a16:creationId xmlns:a16="http://schemas.microsoft.com/office/drawing/2014/main" id="{56DEB56E-D998-1B98-BD21-CA42495508EB}"/>
              </a:ext>
            </a:extLst>
          </p:cNvPr>
          <p:cNvPicPr>
            <a:picLocks noChangeAspect="1"/>
          </p:cNvPicPr>
          <p:nvPr/>
        </p:nvPicPr>
        <p:blipFill>
          <a:blip r:embed="rId8"/>
          <a:stretch>
            <a:fillRect/>
          </a:stretch>
        </p:blipFill>
        <p:spPr>
          <a:xfrm>
            <a:off x="9124560" y="692050"/>
            <a:ext cx="1571844" cy="1343212"/>
          </a:xfrm>
          <a:prstGeom prst="rect">
            <a:avLst/>
          </a:prstGeom>
        </p:spPr>
      </p:pic>
    </p:spTree>
    <p:extLst>
      <p:ext uri="{BB962C8B-B14F-4D97-AF65-F5344CB8AC3E}">
        <p14:creationId xmlns:p14="http://schemas.microsoft.com/office/powerpoint/2010/main" val="2761228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847B2-C66A-49D8-5E44-61A8B39CBE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04287-05DC-8644-279A-4D96C8B9BBD3}"/>
              </a:ext>
            </a:extLst>
          </p:cNvPr>
          <p:cNvSpPr>
            <a:spLocks noGrp="1"/>
          </p:cNvSpPr>
          <p:nvPr>
            <p:ph type="title"/>
          </p:nvPr>
        </p:nvSpPr>
        <p:spPr/>
        <p:txBody>
          <a:bodyPr/>
          <a:lstStyle/>
          <a:p>
            <a:r>
              <a:rPr lang="en-US"/>
              <a:t>Sum of Natural Numbers</a:t>
            </a:r>
            <a:br>
              <a:rPr lang="en-US"/>
            </a:br>
            <a:endParaRPr lang="en-US"/>
          </a:p>
        </p:txBody>
      </p:sp>
      <p:sp>
        <p:nvSpPr>
          <p:cNvPr id="8" name="TextBox 7">
            <a:extLst>
              <a:ext uri="{FF2B5EF4-FFF2-40B4-BE49-F238E27FC236}">
                <a16:creationId xmlns:a16="http://schemas.microsoft.com/office/drawing/2014/main" id="{1BA91C6B-B27C-5232-E8C3-8495B81036A5}"/>
              </a:ext>
            </a:extLst>
          </p:cNvPr>
          <p:cNvSpPr txBox="1"/>
          <p:nvPr/>
        </p:nvSpPr>
        <p:spPr>
          <a:xfrm>
            <a:off x="1104900" y="1628775"/>
            <a:ext cx="8629650" cy="3600986"/>
          </a:xfrm>
          <a:prstGeom prst="rect">
            <a:avLst/>
          </a:prstGeom>
        </p:spPr>
        <p:txBody>
          <a:bodyPr wrap="square" lIns="0" tIns="0" rIns="0" bIns="0" rtlCol="0" anchor="t" anchorCtr="0">
            <a:spAutoFit/>
          </a:bodyPr>
          <a:lstStyle/>
          <a:p>
            <a:pPr marL="285750" indent="-285750" algn="l">
              <a:buFont typeface="Arial" panose="020B0604020202020204" pitchFamily="34" charset="0"/>
              <a:buChar char="•"/>
            </a:pPr>
            <a:r>
              <a:rPr lang="en-US" b="1"/>
              <a:t>Program: </a:t>
            </a:r>
            <a:r>
              <a:rPr lang="en-US"/>
              <a:t>Calculates the sum of N natural numbers</a:t>
            </a:r>
          </a:p>
          <a:p>
            <a:pPr marL="285750" indent="-285750" algn="l">
              <a:buFont typeface="Arial" panose="020B0604020202020204" pitchFamily="34" charset="0"/>
              <a:buChar char="•"/>
            </a:pPr>
            <a:r>
              <a:rPr lang="en-US" b="1"/>
              <a:t>Output: </a:t>
            </a:r>
            <a:r>
              <a:rPr lang="en-US"/>
              <a:t>Stores the sum into register s4 (x20)</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Loops (branch and compare)</a:t>
            </a:r>
          </a:p>
          <a:p>
            <a:pPr marL="742950" lvl="1" indent="-285750">
              <a:buFont typeface="Arial" panose="020B0604020202020204" pitchFamily="34" charset="0"/>
              <a:buChar char="•"/>
            </a:pPr>
            <a:r>
              <a:rPr lang="en-US" b="1"/>
              <a:t>Sequential arithmetic</a:t>
            </a:r>
          </a:p>
          <a:p>
            <a:pPr marL="742950" lvl="1" indent="-285750">
              <a:buFont typeface="Arial" panose="020B0604020202020204" pitchFamily="34" charset="0"/>
              <a:buChar char="•"/>
            </a:pPr>
            <a:r>
              <a:rPr lang="en-US" b="1"/>
              <a:t>Register reads and writes</a:t>
            </a:r>
          </a:p>
        </p:txBody>
      </p:sp>
      <p:pic>
        <p:nvPicPr>
          <p:cNvPr id="10" name="Picture 9" descr="A person wearing glasses and a white shirt&#10;&#10;AI-generated content may be incorrect.">
            <a:extLst>
              <a:ext uri="{FF2B5EF4-FFF2-40B4-BE49-F238E27FC236}">
                <a16:creationId xmlns:a16="http://schemas.microsoft.com/office/drawing/2014/main" id="{DFA436C0-9E92-3A5D-6723-B24BE524278D}"/>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06B3C7A4-6830-56B6-DEB6-DC573F341468}"/>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1.23</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0.84</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81.12</a:t>
                      </a:r>
                    </a:p>
                  </a:txBody>
                  <a:tcPr/>
                </a:tc>
                <a:extLst>
                  <a:ext uri="{0D108BD9-81ED-4DB2-BD59-A6C34878D82A}">
                    <a16:rowId xmlns:a16="http://schemas.microsoft.com/office/drawing/2014/main" val="330927734"/>
                  </a:ext>
                </a:extLst>
              </a:tr>
            </a:tbl>
          </a:graphicData>
        </a:graphic>
      </p:graphicFrame>
      <p:pic>
        <p:nvPicPr>
          <p:cNvPr id="13" name="Picture 12">
            <a:extLst>
              <a:ext uri="{FF2B5EF4-FFF2-40B4-BE49-F238E27FC236}">
                <a16:creationId xmlns:a16="http://schemas.microsoft.com/office/drawing/2014/main" id="{0C956191-E6E8-FF79-BA40-29CD2754E76F}"/>
              </a:ext>
            </a:extLst>
          </p:cNvPr>
          <p:cNvPicPr>
            <a:picLocks noChangeAspect="1"/>
          </p:cNvPicPr>
          <p:nvPr/>
        </p:nvPicPr>
        <p:blipFill>
          <a:blip r:embed="rId4"/>
          <a:stretch>
            <a:fillRect/>
          </a:stretch>
        </p:blipFill>
        <p:spPr>
          <a:xfrm>
            <a:off x="7896225" y="4488287"/>
            <a:ext cx="4038785" cy="1874111"/>
          </a:xfrm>
          <a:prstGeom prst="rect">
            <a:avLst/>
          </a:prstGeom>
        </p:spPr>
      </p:pic>
      <p:pic>
        <p:nvPicPr>
          <p:cNvPr id="16" name="Picture 15">
            <a:extLst>
              <a:ext uri="{FF2B5EF4-FFF2-40B4-BE49-F238E27FC236}">
                <a16:creationId xmlns:a16="http://schemas.microsoft.com/office/drawing/2014/main" id="{DE715125-BA72-42C0-5974-D9B2F17A0159}"/>
              </a:ext>
            </a:extLst>
          </p:cNvPr>
          <p:cNvPicPr>
            <a:picLocks noChangeAspect="1"/>
          </p:cNvPicPr>
          <p:nvPr/>
        </p:nvPicPr>
        <p:blipFill>
          <a:blip r:embed="rId5"/>
          <a:stretch>
            <a:fillRect/>
          </a:stretch>
        </p:blipFill>
        <p:spPr>
          <a:xfrm>
            <a:off x="7371799" y="4107777"/>
            <a:ext cx="4563211" cy="290987"/>
          </a:xfrm>
          <a:prstGeom prst="rect">
            <a:avLst/>
          </a:prstGeom>
        </p:spPr>
      </p:pic>
    </p:spTree>
    <p:extLst>
      <p:ext uri="{BB962C8B-B14F-4D97-AF65-F5344CB8AC3E}">
        <p14:creationId xmlns:p14="http://schemas.microsoft.com/office/powerpoint/2010/main" val="1889568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66030-455D-83B0-9F72-320422718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4B995-B1B7-8615-E228-7E6D137D17B6}"/>
              </a:ext>
            </a:extLst>
          </p:cNvPr>
          <p:cNvSpPr>
            <a:spLocks noGrp="1"/>
          </p:cNvSpPr>
          <p:nvPr>
            <p:ph type="title"/>
          </p:nvPr>
        </p:nvSpPr>
        <p:spPr/>
        <p:txBody>
          <a:bodyPr/>
          <a:lstStyle/>
          <a:p>
            <a:r>
              <a:rPr lang="en-US"/>
              <a:t>Greatest Common Denominator</a:t>
            </a:r>
            <a:br>
              <a:rPr lang="en-US"/>
            </a:br>
            <a:endParaRPr lang="en-US"/>
          </a:p>
        </p:txBody>
      </p:sp>
      <p:sp>
        <p:nvSpPr>
          <p:cNvPr id="8" name="TextBox 7">
            <a:extLst>
              <a:ext uri="{FF2B5EF4-FFF2-40B4-BE49-F238E27FC236}">
                <a16:creationId xmlns:a16="http://schemas.microsoft.com/office/drawing/2014/main" id="{06E2A4C8-3144-344D-23EF-2E35FDEEC589}"/>
              </a:ext>
            </a:extLst>
          </p:cNvPr>
          <p:cNvSpPr txBox="1"/>
          <p:nvPr/>
        </p:nvSpPr>
        <p:spPr>
          <a:xfrm>
            <a:off x="1104900" y="1628775"/>
            <a:ext cx="8629650" cy="3877985"/>
          </a:xfrm>
          <a:prstGeom prst="rect">
            <a:avLst/>
          </a:prstGeom>
        </p:spPr>
        <p:txBody>
          <a:bodyPr wrap="square" lIns="0" tIns="0" rIns="0" bIns="0" rtlCol="0" anchor="t" anchorCtr="0">
            <a:spAutoFit/>
          </a:bodyPr>
          <a:lstStyle/>
          <a:p>
            <a:pPr marL="285750" indent="-285750" algn="l">
              <a:buFont typeface="Arial" panose="020B0604020202020204" pitchFamily="34" charset="0"/>
              <a:buChar char="•"/>
            </a:pPr>
            <a:r>
              <a:rPr lang="en-US" b="1"/>
              <a:t>Program: </a:t>
            </a:r>
            <a:r>
              <a:rPr lang="en-US"/>
              <a:t>Finds the GCD of two numbers and stores them to a register</a:t>
            </a:r>
          </a:p>
          <a:p>
            <a:pPr marL="285750" indent="-285750" algn="l">
              <a:buFont typeface="Arial" panose="020B0604020202020204" pitchFamily="34" charset="0"/>
              <a:buChar char="•"/>
            </a:pPr>
            <a:r>
              <a:rPr lang="en-US" b="1"/>
              <a:t>Output: </a:t>
            </a:r>
            <a:r>
              <a:rPr lang="en-US"/>
              <a:t>Stores the GCD into register s4 (x20). GCD(40,10) = 10</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While loops and conditional branching</a:t>
            </a:r>
          </a:p>
          <a:p>
            <a:pPr marL="742950" lvl="1" indent="-285750">
              <a:buFont typeface="Arial" panose="020B0604020202020204" pitchFamily="34" charset="0"/>
              <a:buChar char="•"/>
            </a:pPr>
            <a:r>
              <a:rPr lang="en-US" b="1"/>
              <a:t>Comparison operations</a:t>
            </a:r>
          </a:p>
          <a:p>
            <a:pPr marL="742950" lvl="1" indent="-285750">
              <a:buFont typeface="Arial" panose="020B0604020202020204" pitchFamily="34" charset="0"/>
              <a:buChar char="•"/>
            </a:pPr>
            <a:r>
              <a:rPr lang="en-US" b="1"/>
              <a:t>Arithmetic</a:t>
            </a:r>
          </a:p>
          <a:p>
            <a:pPr marL="742950" lvl="1" indent="-285750">
              <a:buFont typeface="Arial" panose="020B0604020202020204" pitchFamily="34" charset="0"/>
              <a:buChar char="•"/>
            </a:pPr>
            <a:r>
              <a:rPr lang="en-US" b="1"/>
              <a:t>Small loop bodies (causes stalls)</a:t>
            </a:r>
          </a:p>
        </p:txBody>
      </p:sp>
      <p:pic>
        <p:nvPicPr>
          <p:cNvPr id="10" name="Picture 9" descr="A person wearing glasses and a white shirt&#10;&#10;AI-generated content may be incorrect.">
            <a:extLst>
              <a:ext uri="{FF2B5EF4-FFF2-40B4-BE49-F238E27FC236}">
                <a16:creationId xmlns:a16="http://schemas.microsoft.com/office/drawing/2014/main" id="{723B5D19-1452-606B-B906-B9C4122AE445}"/>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705D23C7-18DD-818C-ABDB-2D75EFB86B8B}"/>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1.76</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0.57</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56.90</a:t>
                      </a:r>
                    </a:p>
                  </a:txBody>
                  <a:tcPr/>
                </a:tc>
                <a:extLst>
                  <a:ext uri="{0D108BD9-81ED-4DB2-BD59-A6C34878D82A}">
                    <a16:rowId xmlns:a16="http://schemas.microsoft.com/office/drawing/2014/main" val="330927734"/>
                  </a:ext>
                </a:extLst>
              </a:tr>
            </a:tbl>
          </a:graphicData>
        </a:graphic>
      </p:graphicFrame>
      <p:pic>
        <p:nvPicPr>
          <p:cNvPr id="6" name="Picture 5">
            <a:extLst>
              <a:ext uri="{FF2B5EF4-FFF2-40B4-BE49-F238E27FC236}">
                <a16:creationId xmlns:a16="http://schemas.microsoft.com/office/drawing/2014/main" id="{78017F72-7F9E-8ACE-C2D4-7A81EAB87684}"/>
              </a:ext>
            </a:extLst>
          </p:cNvPr>
          <p:cNvPicPr>
            <a:picLocks noChangeAspect="1"/>
          </p:cNvPicPr>
          <p:nvPr/>
        </p:nvPicPr>
        <p:blipFill>
          <a:blip r:embed="rId4"/>
          <a:stretch>
            <a:fillRect/>
          </a:stretch>
        </p:blipFill>
        <p:spPr>
          <a:xfrm>
            <a:off x="7728786" y="3952481"/>
            <a:ext cx="4263368" cy="260757"/>
          </a:xfrm>
          <a:prstGeom prst="rect">
            <a:avLst/>
          </a:prstGeom>
        </p:spPr>
      </p:pic>
      <p:pic>
        <p:nvPicPr>
          <p:cNvPr id="9" name="Picture 8">
            <a:extLst>
              <a:ext uri="{FF2B5EF4-FFF2-40B4-BE49-F238E27FC236}">
                <a16:creationId xmlns:a16="http://schemas.microsoft.com/office/drawing/2014/main" id="{161F5CD0-EA7A-5F89-837E-4F283AB5486D}"/>
              </a:ext>
            </a:extLst>
          </p:cNvPr>
          <p:cNvPicPr>
            <a:picLocks noChangeAspect="1"/>
          </p:cNvPicPr>
          <p:nvPr/>
        </p:nvPicPr>
        <p:blipFill>
          <a:blip r:embed="rId5"/>
          <a:stretch>
            <a:fillRect/>
          </a:stretch>
        </p:blipFill>
        <p:spPr>
          <a:xfrm>
            <a:off x="7728787" y="4353116"/>
            <a:ext cx="4263368" cy="1984403"/>
          </a:xfrm>
          <a:prstGeom prst="rect">
            <a:avLst/>
          </a:prstGeom>
        </p:spPr>
      </p:pic>
    </p:spTree>
    <p:extLst>
      <p:ext uri="{BB962C8B-B14F-4D97-AF65-F5344CB8AC3E}">
        <p14:creationId xmlns:p14="http://schemas.microsoft.com/office/powerpoint/2010/main" val="1091236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16DD0-48C7-F781-EDB0-F44AAE233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5525A-C6DD-133A-6EE2-14ED9774663D}"/>
              </a:ext>
            </a:extLst>
          </p:cNvPr>
          <p:cNvSpPr>
            <a:spLocks noGrp="1"/>
          </p:cNvSpPr>
          <p:nvPr>
            <p:ph type="title"/>
          </p:nvPr>
        </p:nvSpPr>
        <p:spPr/>
        <p:txBody>
          <a:bodyPr/>
          <a:lstStyle/>
          <a:p>
            <a:r>
              <a:rPr lang="en-US"/>
              <a:t>Sum of an Array</a:t>
            </a:r>
            <a:br>
              <a:rPr lang="en-US"/>
            </a:br>
            <a:endParaRPr lang="en-US"/>
          </a:p>
        </p:txBody>
      </p:sp>
      <p:sp>
        <p:nvSpPr>
          <p:cNvPr id="8" name="TextBox 7">
            <a:extLst>
              <a:ext uri="{FF2B5EF4-FFF2-40B4-BE49-F238E27FC236}">
                <a16:creationId xmlns:a16="http://schemas.microsoft.com/office/drawing/2014/main" id="{85769617-4002-E0BE-348C-BA4636AD85B0}"/>
              </a:ext>
            </a:extLst>
          </p:cNvPr>
          <p:cNvSpPr txBox="1"/>
          <p:nvPr/>
        </p:nvSpPr>
        <p:spPr>
          <a:xfrm>
            <a:off x="1104900" y="1628775"/>
            <a:ext cx="8629650" cy="4154984"/>
          </a:xfrm>
          <a:prstGeom prst="rect">
            <a:avLst/>
          </a:prstGeom>
        </p:spPr>
        <p:txBody>
          <a:bodyPr wrap="square" lIns="0" tIns="0" rIns="0" bIns="0" rtlCol="0" anchor="t" anchorCtr="0">
            <a:spAutoFit/>
          </a:bodyPr>
          <a:lstStyle/>
          <a:p>
            <a:pPr marL="285750" indent="-285750" algn="l">
              <a:buFont typeface="Arial" panose="020B0604020202020204" pitchFamily="34" charset="0"/>
              <a:buChar char="•"/>
            </a:pPr>
            <a:r>
              <a:rPr lang="en-US" b="1"/>
              <a:t>Program: </a:t>
            </a:r>
            <a:r>
              <a:rPr lang="en-US"/>
              <a:t>Computes the sum of a integer array</a:t>
            </a:r>
          </a:p>
          <a:p>
            <a:pPr marL="285750" indent="-285750" algn="l">
              <a:buFont typeface="Arial" panose="020B0604020202020204" pitchFamily="34" charset="0"/>
              <a:buChar char="•"/>
            </a:pPr>
            <a:r>
              <a:rPr lang="en-US" b="1"/>
              <a:t>Output: </a:t>
            </a:r>
            <a:r>
              <a:rPr lang="en-US"/>
              <a:t>Stores the sum into the s3 (x19) register. 1+2+3…+20=210</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Simple for-loop control flow</a:t>
            </a:r>
            <a:r>
              <a:rPr lang="en-US"/>
              <a:t> (increment, compare, branch)</a:t>
            </a:r>
          </a:p>
          <a:p>
            <a:pPr marL="742950" lvl="1" indent="-285750">
              <a:buFont typeface="Arial" panose="020B0604020202020204" pitchFamily="34" charset="0"/>
              <a:buChar char="•"/>
            </a:pPr>
            <a:r>
              <a:rPr lang="en-US" b="1"/>
              <a:t>Memory loads</a:t>
            </a:r>
            <a:r>
              <a:rPr lang="en-US"/>
              <a:t> (array indexing + loading array values)</a:t>
            </a:r>
          </a:p>
          <a:p>
            <a:pPr marL="742950" lvl="1" indent="-285750">
              <a:buFont typeface="Arial" panose="020B0604020202020204" pitchFamily="34" charset="0"/>
              <a:buChar char="•"/>
            </a:pPr>
            <a:r>
              <a:rPr lang="en-US" b="1"/>
              <a:t>Arithmetic</a:t>
            </a:r>
            <a:r>
              <a:rPr lang="en-US"/>
              <a:t> (addition of array elements into a running sum)</a:t>
            </a:r>
          </a:p>
          <a:p>
            <a:pPr marL="742950" lvl="1" indent="-285750">
              <a:buFont typeface="Arial" panose="020B0604020202020204" pitchFamily="34" charset="0"/>
              <a:buChar char="•"/>
            </a:pPr>
            <a:r>
              <a:rPr lang="en-US" b="1"/>
              <a:t>Sequential memory access</a:t>
            </a:r>
            <a:r>
              <a:rPr lang="en-US"/>
              <a:t> (testing memory read throughput)</a:t>
            </a:r>
          </a:p>
          <a:p>
            <a:pPr marL="742950" lvl="1" indent="-285750">
              <a:buFont typeface="Arial" panose="020B0604020202020204" pitchFamily="34" charset="0"/>
              <a:buChar char="•"/>
            </a:pPr>
            <a:endParaRPr lang="en-US" b="1"/>
          </a:p>
        </p:txBody>
      </p:sp>
      <p:pic>
        <p:nvPicPr>
          <p:cNvPr id="10" name="Picture 9" descr="A person wearing glasses and a white shirt&#10;&#10;AI-generated content may be incorrect.">
            <a:extLst>
              <a:ext uri="{FF2B5EF4-FFF2-40B4-BE49-F238E27FC236}">
                <a16:creationId xmlns:a16="http://schemas.microsoft.com/office/drawing/2014/main" id="{CAF61A15-2773-545A-CB69-C4EC38B0F97D}"/>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702CD098-1AE7-8DE8-FB9B-92F45C7EF144}"/>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1.60</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0.62</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62.43</a:t>
                      </a:r>
                    </a:p>
                  </a:txBody>
                  <a:tcPr/>
                </a:tc>
                <a:extLst>
                  <a:ext uri="{0D108BD9-81ED-4DB2-BD59-A6C34878D82A}">
                    <a16:rowId xmlns:a16="http://schemas.microsoft.com/office/drawing/2014/main" val="330927734"/>
                  </a:ext>
                </a:extLst>
              </a:tr>
            </a:tbl>
          </a:graphicData>
        </a:graphic>
      </p:graphicFrame>
      <p:pic>
        <p:nvPicPr>
          <p:cNvPr id="7" name="Picture 6">
            <a:extLst>
              <a:ext uri="{FF2B5EF4-FFF2-40B4-BE49-F238E27FC236}">
                <a16:creationId xmlns:a16="http://schemas.microsoft.com/office/drawing/2014/main" id="{5206F51D-03B6-E526-D70D-AF252B85FEB7}"/>
              </a:ext>
            </a:extLst>
          </p:cNvPr>
          <p:cNvPicPr>
            <a:picLocks noChangeAspect="1"/>
          </p:cNvPicPr>
          <p:nvPr/>
        </p:nvPicPr>
        <p:blipFill>
          <a:blip r:embed="rId4"/>
          <a:stretch>
            <a:fillRect/>
          </a:stretch>
        </p:blipFill>
        <p:spPr>
          <a:xfrm>
            <a:off x="8143875" y="4452334"/>
            <a:ext cx="3743502" cy="1787311"/>
          </a:xfrm>
          <a:prstGeom prst="rect">
            <a:avLst/>
          </a:prstGeom>
        </p:spPr>
      </p:pic>
      <p:pic>
        <p:nvPicPr>
          <p:cNvPr id="15" name="Picture 14">
            <a:extLst>
              <a:ext uri="{FF2B5EF4-FFF2-40B4-BE49-F238E27FC236}">
                <a16:creationId xmlns:a16="http://schemas.microsoft.com/office/drawing/2014/main" id="{D90B8A6C-5DD8-893F-EE8C-266F614D6D4D}"/>
              </a:ext>
            </a:extLst>
          </p:cNvPr>
          <p:cNvPicPr>
            <a:picLocks noChangeAspect="1"/>
          </p:cNvPicPr>
          <p:nvPr/>
        </p:nvPicPr>
        <p:blipFill>
          <a:blip r:embed="rId5"/>
          <a:stretch>
            <a:fillRect/>
          </a:stretch>
        </p:blipFill>
        <p:spPr>
          <a:xfrm>
            <a:off x="8045408" y="4171950"/>
            <a:ext cx="3841969" cy="209562"/>
          </a:xfrm>
          <a:prstGeom prst="rect">
            <a:avLst/>
          </a:prstGeom>
        </p:spPr>
      </p:pic>
    </p:spTree>
    <p:extLst>
      <p:ext uri="{BB962C8B-B14F-4D97-AF65-F5344CB8AC3E}">
        <p14:creationId xmlns:p14="http://schemas.microsoft.com/office/powerpoint/2010/main" val="2998274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E9DC6-A429-5507-FF83-DDC82AC68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143F1-E2B1-1875-8459-68834B02C856}"/>
              </a:ext>
            </a:extLst>
          </p:cNvPr>
          <p:cNvSpPr>
            <a:spLocks noGrp="1"/>
          </p:cNvSpPr>
          <p:nvPr>
            <p:ph type="title"/>
          </p:nvPr>
        </p:nvSpPr>
        <p:spPr/>
        <p:txBody>
          <a:bodyPr/>
          <a:lstStyle/>
          <a:p>
            <a:r>
              <a:rPr lang="en-US"/>
              <a:t>Reverse Array</a:t>
            </a:r>
            <a:br>
              <a:rPr lang="en-US"/>
            </a:br>
            <a:endParaRPr lang="en-US"/>
          </a:p>
        </p:txBody>
      </p:sp>
      <p:sp>
        <p:nvSpPr>
          <p:cNvPr id="8" name="TextBox 7">
            <a:extLst>
              <a:ext uri="{FF2B5EF4-FFF2-40B4-BE49-F238E27FC236}">
                <a16:creationId xmlns:a16="http://schemas.microsoft.com/office/drawing/2014/main" id="{C350E9AE-8F18-AEC8-83A9-A74B474DAAF2}"/>
              </a:ext>
            </a:extLst>
          </p:cNvPr>
          <p:cNvSpPr txBox="1"/>
          <p:nvPr/>
        </p:nvSpPr>
        <p:spPr>
          <a:xfrm>
            <a:off x="1104900" y="1628775"/>
            <a:ext cx="8629650" cy="4154984"/>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en-US" b="1"/>
              <a:t>Program: </a:t>
            </a:r>
            <a:r>
              <a:rPr lang="en-US"/>
              <a:t>Reverses an array in memory. Input = {0,1,…,18,19}</a:t>
            </a:r>
          </a:p>
          <a:p>
            <a:pPr marL="285750" indent="-285750" algn="l">
              <a:buFont typeface="Arial" panose="020B0604020202020204" pitchFamily="34" charset="0"/>
              <a:buChar char="•"/>
            </a:pPr>
            <a:r>
              <a:rPr lang="en-US" b="1"/>
              <a:t>Output: </a:t>
            </a:r>
            <a:r>
              <a:rPr lang="en-US"/>
              <a:t>Reverses the array, and stores the first 2 and last 2 elements in the registers</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Memory Loads and Stores</a:t>
            </a:r>
            <a:r>
              <a:rPr lang="en-US"/>
              <a:t> </a:t>
            </a:r>
            <a:br>
              <a:rPr lang="en-US"/>
            </a:br>
            <a:r>
              <a:rPr lang="en-US"/>
              <a:t>(loading from and writing back to the array)</a:t>
            </a:r>
          </a:p>
          <a:p>
            <a:pPr marL="742950" lvl="1" indent="-285750">
              <a:buFont typeface="Arial" panose="020B0604020202020204" pitchFamily="34" charset="0"/>
              <a:buChar char="•"/>
            </a:pPr>
            <a:r>
              <a:rPr lang="en-US" b="1"/>
              <a:t>Control Flow </a:t>
            </a:r>
            <a:r>
              <a:rPr lang="en-US"/>
              <a:t>(increment, compare, branch)</a:t>
            </a:r>
          </a:p>
          <a:p>
            <a:pPr marL="742950" lvl="1" indent="-285750">
              <a:buFont typeface="Arial" panose="020B0604020202020204" pitchFamily="34" charset="0"/>
              <a:buChar char="•"/>
            </a:pPr>
            <a:r>
              <a:rPr lang="en-US" b="1"/>
              <a:t>Swapping Registers</a:t>
            </a:r>
          </a:p>
          <a:p>
            <a:pPr marL="742950" lvl="1" indent="-285750">
              <a:buFont typeface="Arial" panose="020B0604020202020204" pitchFamily="34" charset="0"/>
              <a:buChar char="•"/>
            </a:pPr>
            <a:r>
              <a:rPr lang="en-US" b="1"/>
              <a:t>Sequential and random memory access</a:t>
            </a:r>
          </a:p>
        </p:txBody>
      </p:sp>
      <p:pic>
        <p:nvPicPr>
          <p:cNvPr id="10" name="Picture 9" descr="A person wearing glasses and a white shirt&#10;&#10;AI-generated content may be incorrect.">
            <a:extLst>
              <a:ext uri="{FF2B5EF4-FFF2-40B4-BE49-F238E27FC236}">
                <a16:creationId xmlns:a16="http://schemas.microsoft.com/office/drawing/2014/main" id="{325C8258-979F-33B1-E446-7870B17C9E3E}"/>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ABE44224-8A3A-5057-50CC-8F5AE53E930E}"/>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1.41</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0.71</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70.90</a:t>
                      </a:r>
                    </a:p>
                  </a:txBody>
                  <a:tcPr/>
                </a:tc>
                <a:extLst>
                  <a:ext uri="{0D108BD9-81ED-4DB2-BD59-A6C34878D82A}">
                    <a16:rowId xmlns:a16="http://schemas.microsoft.com/office/drawing/2014/main" val="330927734"/>
                  </a:ext>
                </a:extLst>
              </a:tr>
            </a:tbl>
          </a:graphicData>
        </a:graphic>
      </p:graphicFrame>
      <p:pic>
        <p:nvPicPr>
          <p:cNvPr id="4" name="Picture 3">
            <a:extLst>
              <a:ext uri="{FF2B5EF4-FFF2-40B4-BE49-F238E27FC236}">
                <a16:creationId xmlns:a16="http://schemas.microsoft.com/office/drawing/2014/main" id="{8B0F92EA-9ED9-1140-FBE4-26365D678145}"/>
              </a:ext>
            </a:extLst>
          </p:cNvPr>
          <p:cNvPicPr>
            <a:picLocks noChangeAspect="1"/>
          </p:cNvPicPr>
          <p:nvPr/>
        </p:nvPicPr>
        <p:blipFill>
          <a:blip r:embed="rId4"/>
          <a:stretch>
            <a:fillRect/>
          </a:stretch>
        </p:blipFill>
        <p:spPr>
          <a:xfrm>
            <a:off x="8181975" y="4457098"/>
            <a:ext cx="3714927" cy="1801599"/>
          </a:xfrm>
          <a:prstGeom prst="rect">
            <a:avLst/>
          </a:prstGeom>
        </p:spPr>
      </p:pic>
      <p:pic>
        <p:nvPicPr>
          <p:cNvPr id="6" name="Picture 5">
            <a:extLst>
              <a:ext uri="{FF2B5EF4-FFF2-40B4-BE49-F238E27FC236}">
                <a16:creationId xmlns:a16="http://schemas.microsoft.com/office/drawing/2014/main" id="{CFEFA505-E5DD-6F51-CE75-64450B2BE434}"/>
              </a:ext>
            </a:extLst>
          </p:cNvPr>
          <p:cNvPicPr>
            <a:picLocks noChangeAspect="1"/>
          </p:cNvPicPr>
          <p:nvPr/>
        </p:nvPicPr>
        <p:blipFill>
          <a:blip r:embed="rId5"/>
          <a:stretch>
            <a:fillRect/>
          </a:stretch>
        </p:blipFill>
        <p:spPr>
          <a:xfrm>
            <a:off x="8181975" y="3597970"/>
            <a:ext cx="3429308" cy="810564"/>
          </a:xfrm>
          <a:prstGeom prst="rect">
            <a:avLst/>
          </a:prstGeom>
        </p:spPr>
      </p:pic>
    </p:spTree>
    <p:extLst>
      <p:ext uri="{BB962C8B-B14F-4D97-AF65-F5344CB8AC3E}">
        <p14:creationId xmlns:p14="http://schemas.microsoft.com/office/powerpoint/2010/main" val="13471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02CD-8457-A13B-F974-2BBD03BF0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716D6-2A5C-C312-143F-3DA94D93CEE8}"/>
              </a:ext>
            </a:extLst>
          </p:cNvPr>
          <p:cNvSpPr>
            <a:spLocks noGrp="1"/>
          </p:cNvSpPr>
          <p:nvPr>
            <p:ph type="title"/>
          </p:nvPr>
        </p:nvSpPr>
        <p:spPr/>
        <p:txBody>
          <a:bodyPr/>
          <a:lstStyle/>
          <a:p>
            <a:r>
              <a:rPr lang="en-US"/>
              <a:t>Bubble Sort</a:t>
            </a:r>
            <a:br>
              <a:rPr lang="en-US"/>
            </a:br>
            <a:endParaRPr lang="en-US"/>
          </a:p>
        </p:txBody>
      </p:sp>
      <p:sp>
        <p:nvSpPr>
          <p:cNvPr id="8" name="TextBox 7">
            <a:extLst>
              <a:ext uri="{FF2B5EF4-FFF2-40B4-BE49-F238E27FC236}">
                <a16:creationId xmlns:a16="http://schemas.microsoft.com/office/drawing/2014/main" id="{86499608-1CF2-F5C0-7165-37FBFAEF02A0}"/>
              </a:ext>
            </a:extLst>
          </p:cNvPr>
          <p:cNvSpPr txBox="1"/>
          <p:nvPr/>
        </p:nvSpPr>
        <p:spPr>
          <a:xfrm>
            <a:off x="1104900" y="1628775"/>
            <a:ext cx="8629650" cy="3600986"/>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en-US" b="1"/>
              <a:t>Program: </a:t>
            </a:r>
            <a:r>
              <a:rPr lang="en-US"/>
              <a:t>Uses the bubble sort algorithm to sort an array</a:t>
            </a:r>
            <a:endParaRPr lang="en-US" b="1"/>
          </a:p>
          <a:p>
            <a:pPr marL="285750" indent="-285750">
              <a:buFont typeface="Arial" panose="020B0604020202020204" pitchFamily="34" charset="0"/>
              <a:buChar char="•"/>
            </a:pPr>
            <a:r>
              <a:rPr lang="en-US" b="1"/>
              <a:t>Output: </a:t>
            </a:r>
            <a:r>
              <a:rPr lang="en-US"/>
              <a:t>Stores the first two indexes and last to indexes in the registers of the sorted array</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Nested loops</a:t>
            </a:r>
            <a:r>
              <a:rPr lang="en-US"/>
              <a:t> (outer loop for passes, inner loop for comparisons)</a:t>
            </a:r>
          </a:p>
          <a:p>
            <a:pPr marL="742950" lvl="1" indent="-285750">
              <a:buFont typeface="Arial" panose="020B0604020202020204" pitchFamily="34" charset="0"/>
              <a:buChar char="•"/>
            </a:pPr>
            <a:r>
              <a:rPr lang="en-US" b="1"/>
              <a:t>Conditional branches</a:t>
            </a:r>
            <a:endParaRPr lang="en-US"/>
          </a:p>
          <a:p>
            <a:pPr marL="742950" lvl="1" indent="-285750">
              <a:buFont typeface="Arial" panose="020B0604020202020204" pitchFamily="34" charset="0"/>
              <a:buChar char="•"/>
            </a:pPr>
            <a:r>
              <a:rPr lang="en-US"/>
              <a:t>Pipeline stress from unpredictable branches</a:t>
            </a:r>
            <a:endParaRPr lang="en-US" b="1"/>
          </a:p>
        </p:txBody>
      </p:sp>
      <p:pic>
        <p:nvPicPr>
          <p:cNvPr id="10" name="Picture 9" descr="A person wearing glasses and a white shirt&#10;&#10;AI-generated content may be incorrect.">
            <a:extLst>
              <a:ext uri="{FF2B5EF4-FFF2-40B4-BE49-F238E27FC236}">
                <a16:creationId xmlns:a16="http://schemas.microsoft.com/office/drawing/2014/main" id="{1BA0B5C6-DFAD-104E-2F22-17663AEAF289}"/>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29D1FC4F-65A4-1C4B-D3D7-57ACCAD38151}"/>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1.44</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0.69</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69.38</a:t>
                      </a:r>
                    </a:p>
                  </a:txBody>
                  <a:tcPr/>
                </a:tc>
                <a:extLst>
                  <a:ext uri="{0D108BD9-81ED-4DB2-BD59-A6C34878D82A}">
                    <a16:rowId xmlns:a16="http://schemas.microsoft.com/office/drawing/2014/main" val="330927734"/>
                  </a:ext>
                </a:extLst>
              </a:tr>
            </a:tbl>
          </a:graphicData>
        </a:graphic>
      </p:graphicFrame>
      <p:pic>
        <p:nvPicPr>
          <p:cNvPr id="5" name="Picture 4">
            <a:extLst>
              <a:ext uri="{FF2B5EF4-FFF2-40B4-BE49-F238E27FC236}">
                <a16:creationId xmlns:a16="http://schemas.microsoft.com/office/drawing/2014/main" id="{9CCC1977-2100-A845-4F8E-48472FB130EA}"/>
              </a:ext>
            </a:extLst>
          </p:cNvPr>
          <p:cNvPicPr>
            <a:picLocks noChangeAspect="1"/>
          </p:cNvPicPr>
          <p:nvPr/>
        </p:nvPicPr>
        <p:blipFill>
          <a:blip r:embed="rId4"/>
          <a:stretch>
            <a:fillRect/>
          </a:stretch>
        </p:blipFill>
        <p:spPr>
          <a:xfrm>
            <a:off x="8276889" y="4522321"/>
            <a:ext cx="3743847" cy="1764956"/>
          </a:xfrm>
          <a:prstGeom prst="rect">
            <a:avLst/>
          </a:prstGeom>
        </p:spPr>
      </p:pic>
      <p:pic>
        <p:nvPicPr>
          <p:cNvPr id="9" name="Picture 8">
            <a:extLst>
              <a:ext uri="{FF2B5EF4-FFF2-40B4-BE49-F238E27FC236}">
                <a16:creationId xmlns:a16="http://schemas.microsoft.com/office/drawing/2014/main" id="{2199A225-6E15-A012-B989-7BE04F61AF85}"/>
              </a:ext>
            </a:extLst>
          </p:cNvPr>
          <p:cNvPicPr>
            <a:picLocks noChangeAspect="1"/>
          </p:cNvPicPr>
          <p:nvPr/>
        </p:nvPicPr>
        <p:blipFill>
          <a:blip r:embed="rId5"/>
          <a:stretch>
            <a:fillRect/>
          </a:stretch>
        </p:blipFill>
        <p:spPr>
          <a:xfrm>
            <a:off x="8276889" y="3641664"/>
            <a:ext cx="3743847" cy="790685"/>
          </a:xfrm>
          <a:prstGeom prst="rect">
            <a:avLst/>
          </a:prstGeom>
        </p:spPr>
      </p:pic>
      <p:pic>
        <p:nvPicPr>
          <p:cNvPr id="13" name="Picture 12">
            <a:extLst>
              <a:ext uri="{FF2B5EF4-FFF2-40B4-BE49-F238E27FC236}">
                <a16:creationId xmlns:a16="http://schemas.microsoft.com/office/drawing/2014/main" id="{BCC06128-E4BA-CBFA-F7BF-CD3A63524137}"/>
              </a:ext>
            </a:extLst>
          </p:cNvPr>
          <p:cNvPicPr>
            <a:picLocks noChangeAspect="1"/>
          </p:cNvPicPr>
          <p:nvPr/>
        </p:nvPicPr>
        <p:blipFill>
          <a:blip r:embed="rId6"/>
          <a:stretch>
            <a:fillRect/>
          </a:stretch>
        </p:blipFill>
        <p:spPr>
          <a:xfrm>
            <a:off x="9758366" y="2553647"/>
            <a:ext cx="2262370" cy="1014568"/>
          </a:xfrm>
          <a:prstGeom prst="rect">
            <a:avLst/>
          </a:prstGeom>
        </p:spPr>
      </p:pic>
    </p:spTree>
    <p:extLst>
      <p:ext uri="{BB962C8B-B14F-4D97-AF65-F5344CB8AC3E}">
        <p14:creationId xmlns:p14="http://schemas.microsoft.com/office/powerpoint/2010/main" val="3095679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4A30D-C3A6-8CC5-9680-D2D10598E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83C21-CD5D-3292-A3E2-41BFD112B020}"/>
              </a:ext>
            </a:extLst>
          </p:cNvPr>
          <p:cNvSpPr>
            <a:spLocks noGrp="1"/>
          </p:cNvSpPr>
          <p:nvPr>
            <p:ph type="title"/>
          </p:nvPr>
        </p:nvSpPr>
        <p:spPr/>
        <p:txBody>
          <a:bodyPr/>
          <a:lstStyle/>
          <a:p>
            <a:r>
              <a:rPr lang="en-US"/>
              <a:t>Selection Sort</a:t>
            </a:r>
            <a:br>
              <a:rPr lang="en-US"/>
            </a:br>
            <a:endParaRPr lang="en-US"/>
          </a:p>
        </p:txBody>
      </p:sp>
      <p:sp>
        <p:nvSpPr>
          <p:cNvPr id="8" name="TextBox 7">
            <a:extLst>
              <a:ext uri="{FF2B5EF4-FFF2-40B4-BE49-F238E27FC236}">
                <a16:creationId xmlns:a16="http://schemas.microsoft.com/office/drawing/2014/main" id="{47967803-EB28-588D-7EAE-D8BE3F6FBC5B}"/>
              </a:ext>
            </a:extLst>
          </p:cNvPr>
          <p:cNvSpPr txBox="1"/>
          <p:nvPr/>
        </p:nvSpPr>
        <p:spPr>
          <a:xfrm>
            <a:off x="1104900" y="1628775"/>
            <a:ext cx="8629650" cy="4431983"/>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en-US" b="1"/>
              <a:t>Program: </a:t>
            </a:r>
            <a:r>
              <a:rPr lang="en-US"/>
              <a:t>Runs the selection sort algorithm on an integer array.</a:t>
            </a:r>
            <a:endParaRPr lang="en-US" b="1"/>
          </a:p>
          <a:p>
            <a:pPr marL="285750" indent="-285750">
              <a:buFont typeface="Arial" panose="020B0604020202020204" pitchFamily="34" charset="0"/>
              <a:buChar char="•"/>
            </a:pPr>
            <a:r>
              <a:rPr lang="en-US" b="1"/>
              <a:t>Output: </a:t>
            </a:r>
            <a:r>
              <a:rPr lang="en-US"/>
              <a:t>Stores the first and last element of the sorted array into registers</a:t>
            </a:r>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buFont typeface="Arial" panose="020B0604020202020204" pitchFamily="34" charset="0"/>
              <a:buChar char="•"/>
            </a:pPr>
            <a:r>
              <a:rPr lang="en-US" b="1"/>
              <a:t>Tests:</a:t>
            </a:r>
          </a:p>
          <a:p>
            <a:pPr marL="742950" lvl="1" indent="-285750">
              <a:buFont typeface="Arial" panose="020B0604020202020204" pitchFamily="34" charset="0"/>
              <a:buChar char="•"/>
            </a:pPr>
            <a:r>
              <a:rPr lang="en-US" b="1"/>
              <a:t>Nested loops</a:t>
            </a:r>
          </a:p>
          <a:p>
            <a:pPr marL="742950" lvl="1" indent="-285750">
              <a:buFont typeface="Arial" panose="020B0604020202020204" pitchFamily="34" charset="0"/>
              <a:buChar char="•"/>
            </a:pPr>
            <a:r>
              <a:rPr lang="en-US" b="1"/>
              <a:t>Comparisons</a:t>
            </a:r>
            <a:r>
              <a:rPr lang="en-US"/>
              <a:t> and </a:t>
            </a:r>
            <a:r>
              <a:rPr lang="en-US" b="1"/>
              <a:t>conditional branches</a:t>
            </a:r>
          </a:p>
          <a:p>
            <a:pPr marL="742950" lvl="1" indent="-285750">
              <a:buFont typeface="Arial" panose="020B0604020202020204" pitchFamily="34" charset="0"/>
              <a:buChar char="•"/>
            </a:pPr>
            <a:r>
              <a:rPr lang="en-US" b="1"/>
              <a:t>Register to memory</a:t>
            </a:r>
          </a:p>
          <a:p>
            <a:pPr marL="742950" lvl="1" indent="-285750">
              <a:buFont typeface="Arial" panose="020B0604020202020204" pitchFamily="34" charset="0"/>
              <a:buChar char="•"/>
            </a:pPr>
            <a:r>
              <a:rPr lang="en-US" b="1"/>
              <a:t>Array indexing </a:t>
            </a:r>
            <a:r>
              <a:rPr lang="en-US"/>
              <a:t>and memory access</a:t>
            </a:r>
          </a:p>
          <a:p>
            <a:pPr marL="742950" lvl="1" indent="-285750">
              <a:buFont typeface="Arial" panose="020B0604020202020204" pitchFamily="34" charset="0"/>
              <a:buChar char="•"/>
            </a:pPr>
            <a:r>
              <a:rPr lang="en-US" b="1"/>
              <a:t>Pipeline testing</a:t>
            </a:r>
            <a:r>
              <a:rPr lang="en-US"/>
              <a:t> with predictable but frequent control changes</a:t>
            </a:r>
            <a:endParaRPr lang="en-US" b="1"/>
          </a:p>
          <a:p>
            <a:pPr marL="742950" lvl="1" indent="-285750">
              <a:buFont typeface="Arial" panose="020B0604020202020204" pitchFamily="34" charset="0"/>
              <a:buChar char="•"/>
            </a:pPr>
            <a:endParaRPr lang="en-US" b="1"/>
          </a:p>
        </p:txBody>
      </p:sp>
      <p:pic>
        <p:nvPicPr>
          <p:cNvPr id="10" name="Picture 9" descr="A person wearing glasses and a white shirt&#10;&#10;AI-generated content may be incorrect.">
            <a:extLst>
              <a:ext uri="{FF2B5EF4-FFF2-40B4-BE49-F238E27FC236}">
                <a16:creationId xmlns:a16="http://schemas.microsoft.com/office/drawing/2014/main" id="{1E482321-44FF-B3E1-683D-D283177727B8}"/>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706F4E42-C9A4-3B92-CD51-DA958E6DD6E7}"/>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1.34</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0.75</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74.51</a:t>
                      </a:r>
                    </a:p>
                  </a:txBody>
                  <a:tcPr/>
                </a:tc>
                <a:extLst>
                  <a:ext uri="{0D108BD9-81ED-4DB2-BD59-A6C34878D82A}">
                    <a16:rowId xmlns:a16="http://schemas.microsoft.com/office/drawing/2014/main" val="330927734"/>
                  </a:ext>
                </a:extLst>
              </a:tr>
            </a:tbl>
          </a:graphicData>
        </a:graphic>
      </p:graphicFrame>
      <p:pic>
        <p:nvPicPr>
          <p:cNvPr id="4" name="Picture 3">
            <a:extLst>
              <a:ext uri="{FF2B5EF4-FFF2-40B4-BE49-F238E27FC236}">
                <a16:creationId xmlns:a16="http://schemas.microsoft.com/office/drawing/2014/main" id="{795588EB-4C24-2C5C-7D15-B27F9BF120C2}"/>
              </a:ext>
            </a:extLst>
          </p:cNvPr>
          <p:cNvPicPr>
            <a:picLocks noChangeAspect="1"/>
          </p:cNvPicPr>
          <p:nvPr/>
        </p:nvPicPr>
        <p:blipFill>
          <a:blip r:embed="rId4"/>
          <a:stretch>
            <a:fillRect/>
          </a:stretch>
        </p:blipFill>
        <p:spPr>
          <a:xfrm>
            <a:off x="8343900" y="4661754"/>
            <a:ext cx="3643495" cy="1695881"/>
          </a:xfrm>
          <a:prstGeom prst="rect">
            <a:avLst/>
          </a:prstGeom>
        </p:spPr>
      </p:pic>
      <p:pic>
        <p:nvPicPr>
          <p:cNvPr id="7" name="Picture 6">
            <a:extLst>
              <a:ext uri="{FF2B5EF4-FFF2-40B4-BE49-F238E27FC236}">
                <a16:creationId xmlns:a16="http://schemas.microsoft.com/office/drawing/2014/main" id="{C98F0641-8D96-94D5-E0FD-9264D9DD532D}"/>
              </a:ext>
            </a:extLst>
          </p:cNvPr>
          <p:cNvPicPr>
            <a:picLocks noChangeAspect="1"/>
          </p:cNvPicPr>
          <p:nvPr/>
        </p:nvPicPr>
        <p:blipFill>
          <a:blip r:embed="rId5"/>
          <a:stretch>
            <a:fillRect/>
          </a:stretch>
        </p:blipFill>
        <p:spPr>
          <a:xfrm>
            <a:off x="8338111" y="4037007"/>
            <a:ext cx="3544533" cy="493252"/>
          </a:xfrm>
          <a:prstGeom prst="rect">
            <a:avLst/>
          </a:prstGeom>
        </p:spPr>
      </p:pic>
      <p:pic>
        <p:nvPicPr>
          <p:cNvPr id="14" name="Picture 13">
            <a:extLst>
              <a:ext uri="{FF2B5EF4-FFF2-40B4-BE49-F238E27FC236}">
                <a16:creationId xmlns:a16="http://schemas.microsoft.com/office/drawing/2014/main" id="{F395E9F9-3973-9489-E0CC-3F0A4CDF6F83}"/>
              </a:ext>
            </a:extLst>
          </p:cNvPr>
          <p:cNvPicPr>
            <a:picLocks noChangeAspect="1"/>
          </p:cNvPicPr>
          <p:nvPr/>
        </p:nvPicPr>
        <p:blipFill>
          <a:blip r:embed="rId6"/>
          <a:stretch>
            <a:fillRect/>
          </a:stretch>
        </p:blipFill>
        <p:spPr>
          <a:xfrm>
            <a:off x="9449364" y="2943113"/>
            <a:ext cx="2433280" cy="1028147"/>
          </a:xfrm>
          <a:prstGeom prst="rect">
            <a:avLst/>
          </a:prstGeom>
        </p:spPr>
      </p:pic>
    </p:spTree>
    <p:extLst>
      <p:ext uri="{BB962C8B-B14F-4D97-AF65-F5344CB8AC3E}">
        <p14:creationId xmlns:p14="http://schemas.microsoft.com/office/powerpoint/2010/main" val="2373503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F5ED3-188C-52ED-D7C0-AE1BAFC9F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3586AC-16F9-B109-6B0D-939378EEF78E}"/>
              </a:ext>
            </a:extLst>
          </p:cNvPr>
          <p:cNvSpPr>
            <a:spLocks noGrp="1"/>
          </p:cNvSpPr>
          <p:nvPr>
            <p:ph type="title"/>
          </p:nvPr>
        </p:nvSpPr>
        <p:spPr/>
        <p:txBody>
          <a:bodyPr/>
          <a:lstStyle/>
          <a:p>
            <a:r>
              <a:rPr lang="en-US"/>
              <a:t>Simple Stack</a:t>
            </a:r>
            <a:br>
              <a:rPr lang="en-US"/>
            </a:br>
            <a:endParaRPr lang="en-US"/>
          </a:p>
        </p:txBody>
      </p:sp>
      <p:sp>
        <p:nvSpPr>
          <p:cNvPr id="8" name="TextBox 7">
            <a:extLst>
              <a:ext uri="{FF2B5EF4-FFF2-40B4-BE49-F238E27FC236}">
                <a16:creationId xmlns:a16="http://schemas.microsoft.com/office/drawing/2014/main" id="{C6D04102-9294-9EA0-96AA-59AC0D3EAB75}"/>
              </a:ext>
            </a:extLst>
          </p:cNvPr>
          <p:cNvSpPr txBox="1"/>
          <p:nvPr/>
        </p:nvSpPr>
        <p:spPr>
          <a:xfrm>
            <a:off x="1104900" y="1628775"/>
            <a:ext cx="8629650" cy="3877985"/>
          </a:xfrm>
          <a:prstGeom prst="rect">
            <a:avLst/>
          </a:prstGeom>
        </p:spPr>
        <p:txBody>
          <a:bodyPr wrap="square" lIns="0" tIns="0" rIns="0" bIns="0" rtlCol="0" anchor="t" anchorCtr="0">
            <a:spAutoFit/>
          </a:bodyPr>
          <a:lstStyle/>
          <a:p>
            <a:pPr marL="285750" indent="-285750">
              <a:buFont typeface="Arial" panose="020B0604020202020204" pitchFamily="34" charset="0"/>
              <a:buChar char="•"/>
            </a:pPr>
            <a:r>
              <a:rPr lang="en-US" b="1"/>
              <a:t>Program: Implements a simple stack with push and pop operations</a:t>
            </a:r>
          </a:p>
          <a:p>
            <a:pPr marL="285750" indent="-285750">
              <a:buFont typeface="Arial" panose="020B0604020202020204" pitchFamily="34" charset="0"/>
              <a:buChar char="•"/>
            </a:pPr>
            <a:r>
              <a:rPr lang="en-US" b="1"/>
              <a:t>Output: pops a value into register s3 and peeks the top and stores the value into s4</a:t>
            </a:r>
            <a:endParaRPr lang="en-US"/>
          </a:p>
          <a:p>
            <a:pPr marL="285750" indent="-285750" algn="l">
              <a:buFont typeface="Arial" panose="020B0604020202020204" pitchFamily="34" charset="0"/>
              <a:buChar char="•"/>
            </a:pPr>
            <a:r>
              <a:rPr lang="en-US" b="1"/>
              <a:t>Performance:</a:t>
            </a:r>
          </a:p>
          <a:p>
            <a:pPr algn="l"/>
            <a:endParaRPr lang="en-US" b="1"/>
          </a:p>
          <a:p>
            <a:pPr algn="l"/>
            <a:endParaRPr lang="en-US" b="1"/>
          </a:p>
          <a:p>
            <a:pPr algn="l"/>
            <a:endParaRPr lang="en-US" b="1"/>
          </a:p>
          <a:p>
            <a:pPr algn="l"/>
            <a:endParaRPr lang="en-US" b="1"/>
          </a:p>
          <a:p>
            <a:pPr algn="l"/>
            <a:endParaRPr lang="en-US" b="1"/>
          </a:p>
          <a:p>
            <a:pPr algn="l"/>
            <a:endParaRPr lang="en-US" b="1"/>
          </a:p>
          <a:p>
            <a:pPr marL="285750" indent="-285750" algn="l">
              <a:buFont typeface="Arial" panose="020B0604020202020204" pitchFamily="34" charset="0"/>
              <a:buChar char="•"/>
            </a:pPr>
            <a:r>
              <a:rPr lang="en-US" b="1"/>
              <a:t>Tests:</a:t>
            </a:r>
          </a:p>
          <a:p>
            <a:pPr marL="742950" lvl="1" indent="-285750">
              <a:buFont typeface="Arial" panose="020B0604020202020204" pitchFamily="34" charset="0"/>
              <a:buChar char="•"/>
            </a:pPr>
            <a:r>
              <a:rPr lang="en-US" b="1"/>
              <a:t>Stack operations</a:t>
            </a:r>
            <a:r>
              <a:rPr lang="en-US"/>
              <a:t> (push, pop, peek)</a:t>
            </a:r>
            <a:endParaRPr lang="en-US" b="1"/>
          </a:p>
          <a:p>
            <a:pPr marL="742950" lvl="1" indent="-285750">
              <a:buFont typeface="Arial" panose="020B0604020202020204" pitchFamily="34" charset="0"/>
              <a:buChar char="•"/>
            </a:pPr>
            <a:r>
              <a:rPr lang="en-US"/>
              <a:t>Array manipulation and memory access</a:t>
            </a:r>
            <a:endParaRPr lang="en-US" b="1"/>
          </a:p>
          <a:p>
            <a:pPr marL="742950" lvl="1" indent="-285750">
              <a:buFont typeface="Arial" panose="020B0604020202020204" pitchFamily="34" charset="0"/>
              <a:buChar char="•"/>
            </a:pPr>
            <a:r>
              <a:rPr lang="en-US" b="1"/>
              <a:t>Branching</a:t>
            </a:r>
            <a:r>
              <a:rPr lang="en-US"/>
              <a:t> (stack overflow/underflow checks)</a:t>
            </a:r>
            <a:endParaRPr lang="en-US" b="1"/>
          </a:p>
          <a:p>
            <a:pPr marL="742950" lvl="1" indent="-285750">
              <a:buFont typeface="Arial" panose="020B0604020202020204" pitchFamily="34" charset="0"/>
              <a:buChar char="•"/>
            </a:pPr>
            <a:r>
              <a:rPr lang="en-US" b="1"/>
              <a:t>Arithmetic operations</a:t>
            </a:r>
            <a:r>
              <a:rPr lang="en-US"/>
              <a:t> (stack pointer increment/decrement)</a:t>
            </a:r>
            <a:endParaRPr lang="en-US" b="1"/>
          </a:p>
        </p:txBody>
      </p:sp>
      <p:pic>
        <p:nvPicPr>
          <p:cNvPr id="10" name="Picture 9" descr="A person wearing glasses and a white shirt&#10;&#10;AI-generated content may be incorrect.">
            <a:extLst>
              <a:ext uri="{FF2B5EF4-FFF2-40B4-BE49-F238E27FC236}">
                <a16:creationId xmlns:a16="http://schemas.microsoft.com/office/drawing/2014/main" id="{D7E3D063-78B4-7665-7CB8-D38BA24BF7E2}"/>
              </a:ext>
            </a:extLst>
          </p:cNvPr>
          <p:cNvPicPr>
            <a:picLocks noChangeAspect="1"/>
          </p:cNvPicPr>
          <p:nvPr/>
        </p:nvPicPr>
        <p:blipFill>
          <a:blip r:embed="rId3"/>
          <a:stretch>
            <a:fillRect/>
          </a:stretch>
        </p:blipFill>
        <p:spPr>
          <a:xfrm>
            <a:off x="11020244" y="-4863"/>
            <a:ext cx="1176619" cy="1176619"/>
          </a:xfrm>
          <a:prstGeom prst="rect">
            <a:avLst/>
          </a:prstGeom>
        </p:spPr>
      </p:pic>
      <p:graphicFrame>
        <p:nvGraphicFramePr>
          <p:cNvPr id="11" name="Table 10">
            <a:extLst>
              <a:ext uri="{FF2B5EF4-FFF2-40B4-BE49-F238E27FC236}">
                <a16:creationId xmlns:a16="http://schemas.microsoft.com/office/drawing/2014/main" id="{296DE547-2013-1E91-77F3-6EFAC8E95BD5}"/>
              </a:ext>
            </a:extLst>
          </p:cNvPr>
          <p:cNvGraphicFramePr>
            <a:graphicFrameLocks noGrp="1"/>
          </p:cNvGraphicFramePr>
          <p:nvPr/>
        </p:nvGraphicFramePr>
        <p:xfrm>
          <a:off x="1327150" y="2553647"/>
          <a:ext cx="5683250"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3122594175"/>
                    </a:ext>
                  </a:extLst>
                </a:gridCol>
                <a:gridCol w="2841625">
                  <a:extLst>
                    <a:ext uri="{9D8B030D-6E8A-4147-A177-3AD203B41FA5}">
                      <a16:colId xmlns:a16="http://schemas.microsoft.com/office/drawing/2014/main" val="238000690"/>
                    </a:ext>
                  </a:extLst>
                </a:gridCol>
              </a:tblGrid>
              <a:tr h="370840">
                <a:tc>
                  <a:txBody>
                    <a:bodyPr/>
                    <a:lstStyle/>
                    <a:p>
                      <a:pPr algn="ctr"/>
                      <a:r>
                        <a:rPr lang="en-US"/>
                        <a:t>Metric</a:t>
                      </a:r>
                    </a:p>
                  </a:txBody>
                  <a:tcPr/>
                </a:tc>
                <a:tc>
                  <a:txBody>
                    <a:bodyPr/>
                    <a:lstStyle/>
                    <a:p>
                      <a:pPr algn="ctr"/>
                      <a:r>
                        <a:rPr lang="en-US"/>
                        <a:t>Measured</a:t>
                      </a:r>
                    </a:p>
                  </a:txBody>
                  <a:tcPr/>
                </a:tc>
                <a:extLst>
                  <a:ext uri="{0D108BD9-81ED-4DB2-BD59-A6C34878D82A}">
                    <a16:rowId xmlns:a16="http://schemas.microsoft.com/office/drawing/2014/main" val="896461455"/>
                  </a:ext>
                </a:extLst>
              </a:tr>
              <a:tr h="370840">
                <a:tc>
                  <a:txBody>
                    <a:bodyPr/>
                    <a:lstStyle/>
                    <a:p>
                      <a:pPr algn="ctr"/>
                      <a:r>
                        <a:rPr lang="en-US"/>
                        <a:t>CPI</a:t>
                      </a:r>
                    </a:p>
                  </a:txBody>
                  <a:tcPr/>
                </a:tc>
                <a:tc>
                  <a:txBody>
                    <a:bodyPr/>
                    <a:lstStyle/>
                    <a:p>
                      <a:pPr algn="ctr"/>
                      <a:r>
                        <a:rPr lang="en-US"/>
                        <a:t>1.61</a:t>
                      </a:r>
                    </a:p>
                  </a:txBody>
                  <a:tcPr/>
                </a:tc>
                <a:extLst>
                  <a:ext uri="{0D108BD9-81ED-4DB2-BD59-A6C34878D82A}">
                    <a16:rowId xmlns:a16="http://schemas.microsoft.com/office/drawing/2014/main" val="524984579"/>
                  </a:ext>
                </a:extLst>
              </a:tr>
              <a:tr h="370840">
                <a:tc>
                  <a:txBody>
                    <a:bodyPr/>
                    <a:lstStyle/>
                    <a:p>
                      <a:pPr algn="ctr"/>
                      <a:r>
                        <a:rPr lang="en-US"/>
                        <a:t>IPC</a:t>
                      </a:r>
                    </a:p>
                  </a:txBody>
                  <a:tcPr/>
                </a:tc>
                <a:tc>
                  <a:txBody>
                    <a:bodyPr/>
                    <a:lstStyle/>
                    <a:p>
                      <a:pPr algn="ctr"/>
                      <a:r>
                        <a:rPr lang="en-US"/>
                        <a:t>0.62</a:t>
                      </a:r>
                    </a:p>
                  </a:txBody>
                  <a:tcPr/>
                </a:tc>
                <a:extLst>
                  <a:ext uri="{0D108BD9-81ED-4DB2-BD59-A6C34878D82A}">
                    <a16:rowId xmlns:a16="http://schemas.microsoft.com/office/drawing/2014/main" val="2985341611"/>
                  </a:ext>
                </a:extLst>
              </a:tr>
              <a:tr h="370840">
                <a:tc>
                  <a:txBody>
                    <a:bodyPr/>
                    <a:lstStyle/>
                    <a:p>
                      <a:pPr algn="ctr"/>
                      <a:r>
                        <a:rPr lang="en-US"/>
                        <a:t>MIPS</a:t>
                      </a:r>
                    </a:p>
                  </a:txBody>
                  <a:tcPr/>
                </a:tc>
                <a:tc>
                  <a:txBody>
                    <a:bodyPr/>
                    <a:lstStyle/>
                    <a:p>
                      <a:pPr algn="ctr"/>
                      <a:r>
                        <a:rPr lang="en-US"/>
                        <a:t>62.14</a:t>
                      </a:r>
                    </a:p>
                  </a:txBody>
                  <a:tcPr/>
                </a:tc>
                <a:extLst>
                  <a:ext uri="{0D108BD9-81ED-4DB2-BD59-A6C34878D82A}">
                    <a16:rowId xmlns:a16="http://schemas.microsoft.com/office/drawing/2014/main" val="330927734"/>
                  </a:ext>
                </a:extLst>
              </a:tr>
            </a:tbl>
          </a:graphicData>
        </a:graphic>
      </p:graphicFrame>
      <p:pic>
        <p:nvPicPr>
          <p:cNvPr id="5" name="Picture 4">
            <a:extLst>
              <a:ext uri="{FF2B5EF4-FFF2-40B4-BE49-F238E27FC236}">
                <a16:creationId xmlns:a16="http://schemas.microsoft.com/office/drawing/2014/main" id="{090AE4AE-FDF7-A532-89A7-974026FC8300}"/>
              </a:ext>
            </a:extLst>
          </p:cNvPr>
          <p:cNvPicPr>
            <a:picLocks noChangeAspect="1"/>
          </p:cNvPicPr>
          <p:nvPr/>
        </p:nvPicPr>
        <p:blipFill>
          <a:blip r:embed="rId4"/>
          <a:stretch>
            <a:fillRect/>
          </a:stretch>
        </p:blipFill>
        <p:spPr>
          <a:xfrm>
            <a:off x="7918862" y="4467225"/>
            <a:ext cx="3949465" cy="1885647"/>
          </a:xfrm>
          <a:prstGeom prst="rect">
            <a:avLst/>
          </a:prstGeom>
        </p:spPr>
      </p:pic>
      <p:pic>
        <p:nvPicPr>
          <p:cNvPr id="9" name="Picture 8">
            <a:extLst>
              <a:ext uri="{FF2B5EF4-FFF2-40B4-BE49-F238E27FC236}">
                <a16:creationId xmlns:a16="http://schemas.microsoft.com/office/drawing/2014/main" id="{3BC59B00-99DF-36F1-7B51-5F1999132B01}"/>
              </a:ext>
            </a:extLst>
          </p:cNvPr>
          <p:cNvPicPr>
            <a:picLocks noChangeAspect="1"/>
          </p:cNvPicPr>
          <p:nvPr/>
        </p:nvPicPr>
        <p:blipFill>
          <a:blip r:embed="rId5"/>
          <a:stretch>
            <a:fillRect/>
          </a:stretch>
        </p:blipFill>
        <p:spPr>
          <a:xfrm>
            <a:off x="7521322" y="3810781"/>
            <a:ext cx="4087231" cy="506274"/>
          </a:xfrm>
          <a:prstGeom prst="rect">
            <a:avLst/>
          </a:prstGeom>
        </p:spPr>
      </p:pic>
      <p:pic>
        <p:nvPicPr>
          <p:cNvPr id="13" name="Picture 12">
            <a:extLst>
              <a:ext uri="{FF2B5EF4-FFF2-40B4-BE49-F238E27FC236}">
                <a16:creationId xmlns:a16="http://schemas.microsoft.com/office/drawing/2014/main" id="{F3214F39-3410-7F6B-FFFE-15F640985C7A}"/>
              </a:ext>
            </a:extLst>
          </p:cNvPr>
          <p:cNvPicPr>
            <a:picLocks noChangeAspect="1"/>
          </p:cNvPicPr>
          <p:nvPr/>
        </p:nvPicPr>
        <p:blipFill>
          <a:blip r:embed="rId6"/>
          <a:stretch>
            <a:fillRect/>
          </a:stretch>
        </p:blipFill>
        <p:spPr>
          <a:xfrm>
            <a:off x="7664653" y="2533250"/>
            <a:ext cx="3943900" cy="1124107"/>
          </a:xfrm>
          <a:prstGeom prst="rect">
            <a:avLst/>
          </a:prstGeom>
        </p:spPr>
      </p:pic>
    </p:spTree>
    <p:extLst>
      <p:ext uri="{BB962C8B-B14F-4D97-AF65-F5344CB8AC3E}">
        <p14:creationId xmlns:p14="http://schemas.microsoft.com/office/powerpoint/2010/main" val="315618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C367-B8C8-56BE-2826-DE792A06FE61}"/>
              </a:ext>
            </a:extLst>
          </p:cNvPr>
          <p:cNvSpPr>
            <a:spLocks noGrp="1"/>
          </p:cNvSpPr>
          <p:nvPr>
            <p:ph type="title"/>
          </p:nvPr>
        </p:nvSpPr>
        <p:spPr>
          <a:xfrm>
            <a:off x="1104900" y="707484"/>
            <a:ext cx="9982201" cy="718150"/>
          </a:xfrm>
        </p:spPr>
        <p:txBody>
          <a:bodyPr/>
          <a:lstStyle/>
          <a:p>
            <a:r>
              <a:rPr lang="en-US">
                <a:latin typeface="Arial Black"/>
              </a:rPr>
              <a:t>Engineering Requirements </a:t>
            </a:r>
            <a:endParaRPr lang="en-US"/>
          </a:p>
        </p:txBody>
      </p:sp>
      <p:sp>
        <p:nvSpPr>
          <p:cNvPr id="3" name="Content Placeholder 2">
            <a:extLst>
              <a:ext uri="{FF2B5EF4-FFF2-40B4-BE49-F238E27FC236}">
                <a16:creationId xmlns:a16="http://schemas.microsoft.com/office/drawing/2014/main" id="{E591BBC9-46DE-3C0E-2578-FF7477756EEE}"/>
              </a:ext>
            </a:extLst>
          </p:cNvPr>
          <p:cNvSpPr>
            <a:spLocks noGrp="1"/>
          </p:cNvSpPr>
          <p:nvPr>
            <p:ph idx="1"/>
          </p:nvPr>
        </p:nvSpPr>
        <p:spPr/>
        <p:txBody>
          <a:bodyPr/>
          <a:lstStyle/>
          <a:p>
            <a:pPr marL="0" indent="0">
              <a:buNone/>
            </a:pPr>
            <a:br>
              <a:rPr lang="en-US">
                <a:latin typeface="Arial"/>
                <a:cs typeface="Arial"/>
              </a:rPr>
            </a:br>
            <a:br>
              <a:rPr lang="en-US"/>
            </a:br>
            <a:endParaRPr lang="en-US"/>
          </a:p>
        </p:txBody>
      </p:sp>
      <p:graphicFrame>
        <p:nvGraphicFramePr>
          <p:cNvPr id="7" name="Table 6">
            <a:extLst>
              <a:ext uri="{FF2B5EF4-FFF2-40B4-BE49-F238E27FC236}">
                <a16:creationId xmlns:a16="http://schemas.microsoft.com/office/drawing/2014/main" id="{D6B5C26D-5BBE-5965-5346-5C78420D171F}"/>
              </a:ext>
            </a:extLst>
          </p:cNvPr>
          <p:cNvGraphicFramePr>
            <a:graphicFrameLocks noGrp="1"/>
          </p:cNvGraphicFramePr>
          <p:nvPr>
            <p:extLst>
              <p:ext uri="{D42A27DB-BD31-4B8C-83A1-F6EECF244321}">
                <p14:modId xmlns:p14="http://schemas.microsoft.com/office/powerpoint/2010/main" val="2814093431"/>
              </p:ext>
            </p:extLst>
          </p:nvPr>
        </p:nvGraphicFramePr>
        <p:xfrm>
          <a:off x="3120855" y="1750612"/>
          <a:ext cx="7949902" cy="4267200"/>
        </p:xfrm>
        <a:graphic>
          <a:graphicData uri="http://schemas.openxmlformats.org/drawingml/2006/table">
            <a:tbl>
              <a:tblPr firstRow="1" firstCol="1" bandRow="1">
                <a:tableStyleId>{5C22544A-7EE6-4342-B048-85BDC9FD1C3A}</a:tableStyleId>
              </a:tblPr>
              <a:tblGrid>
                <a:gridCol w="528765">
                  <a:extLst>
                    <a:ext uri="{9D8B030D-6E8A-4147-A177-3AD203B41FA5}">
                      <a16:colId xmlns:a16="http://schemas.microsoft.com/office/drawing/2014/main" val="1676941805"/>
                    </a:ext>
                  </a:extLst>
                </a:gridCol>
                <a:gridCol w="1517206">
                  <a:extLst>
                    <a:ext uri="{9D8B030D-6E8A-4147-A177-3AD203B41FA5}">
                      <a16:colId xmlns:a16="http://schemas.microsoft.com/office/drawing/2014/main" val="2808282384"/>
                    </a:ext>
                  </a:extLst>
                </a:gridCol>
                <a:gridCol w="1597350">
                  <a:extLst>
                    <a:ext uri="{9D8B030D-6E8A-4147-A177-3AD203B41FA5}">
                      <a16:colId xmlns:a16="http://schemas.microsoft.com/office/drawing/2014/main" val="2954662837"/>
                    </a:ext>
                  </a:extLst>
                </a:gridCol>
                <a:gridCol w="3358673">
                  <a:extLst>
                    <a:ext uri="{9D8B030D-6E8A-4147-A177-3AD203B41FA5}">
                      <a16:colId xmlns:a16="http://schemas.microsoft.com/office/drawing/2014/main" val="4053734840"/>
                    </a:ext>
                  </a:extLst>
                </a:gridCol>
                <a:gridCol w="947908">
                  <a:extLst>
                    <a:ext uri="{9D8B030D-6E8A-4147-A177-3AD203B41FA5}">
                      <a16:colId xmlns:a16="http://schemas.microsoft.com/office/drawing/2014/main" val="3302755028"/>
                    </a:ext>
                  </a:extLst>
                </a:gridCol>
              </a:tblGrid>
              <a:tr h="0">
                <a:tc>
                  <a:txBody>
                    <a:bodyPr/>
                    <a:lstStyle/>
                    <a:p>
                      <a:pPr algn="ctr"/>
                      <a:r>
                        <a:rPr lang="en-US" sz="1400" b="1">
                          <a:solidFill>
                            <a:schemeClr val="tx1"/>
                          </a:solidFill>
                          <a:effectLst/>
                          <a:latin typeface="Aptos"/>
                        </a:rPr>
                        <a:t>No.</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b="1">
                          <a:solidFill>
                            <a:schemeClr val="tx1"/>
                          </a:solidFill>
                          <a:effectLst/>
                          <a:latin typeface="Aptos"/>
                        </a:rPr>
                        <a:t>Requirement</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b="1">
                          <a:solidFill>
                            <a:schemeClr val="tx1"/>
                          </a:solidFill>
                          <a:effectLst/>
                          <a:latin typeface="Aptos"/>
                        </a:rPr>
                        <a:t>Specification</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b="1">
                          <a:solidFill>
                            <a:schemeClr val="tx1"/>
                          </a:solidFill>
                          <a:effectLst/>
                          <a:latin typeface="Aptos"/>
                        </a:rPr>
                        <a:t>Description</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b="1">
                          <a:solidFill>
                            <a:schemeClr val="tx1"/>
                          </a:solidFill>
                          <a:effectLst/>
                          <a:latin typeface="Aptos"/>
                        </a:rPr>
                        <a:t>Priority</a:t>
                      </a:r>
                      <a:endParaRPr lang="en-US" sz="1400">
                        <a:solidFill>
                          <a:schemeClr val="tx1"/>
                        </a:solidFill>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5666726"/>
                  </a:ext>
                </a:extLst>
              </a:tr>
              <a:tr h="0">
                <a:tc>
                  <a:txBody>
                    <a:bodyPr/>
                    <a:lstStyle/>
                    <a:p>
                      <a:pPr algn="ctr"/>
                      <a:r>
                        <a:rPr lang="en-US" sz="1400" b="1">
                          <a:solidFill>
                            <a:schemeClr val="tx1"/>
                          </a:solidFill>
                          <a:effectLst/>
                          <a:highlight>
                            <a:srgbClr val="FFFF00"/>
                          </a:highlight>
                          <a:latin typeface="Aptos"/>
                        </a:rPr>
                        <a:t>1</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Processing Speed</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100 MIPS</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The design should process at least 100 MIPS.</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6106773"/>
                  </a:ext>
                </a:extLst>
              </a:tr>
              <a:tr h="0">
                <a:tc>
                  <a:txBody>
                    <a:bodyPr/>
                    <a:lstStyle/>
                    <a:p>
                      <a:pPr algn="ctr"/>
                      <a:r>
                        <a:rPr lang="en-US" sz="1400" b="1">
                          <a:solidFill>
                            <a:schemeClr val="tx1"/>
                          </a:solidFill>
                          <a:effectLst/>
                          <a:highlight>
                            <a:srgbClr val="FFFF00"/>
                          </a:highlight>
                          <a:latin typeface="Aptos"/>
                        </a:rPr>
                        <a:t>2</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RV32I Compatibility</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38 Instr.</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Handle at least 37 unique instructions, excluding memory ordering and environment calls.</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endParaRPr lang="en-US" sz="1400">
                        <a:effectLs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9920954"/>
                  </a:ext>
                </a:extLst>
              </a:tr>
              <a:tr h="0">
                <a:tc>
                  <a:txBody>
                    <a:bodyPr/>
                    <a:lstStyle/>
                    <a:p>
                      <a:pPr algn="ctr"/>
                      <a:r>
                        <a:rPr lang="en-US" sz="1400" b="1">
                          <a:solidFill>
                            <a:schemeClr val="tx1"/>
                          </a:solidFill>
                          <a:effectLst/>
                          <a:highlight>
                            <a:srgbClr val="FFFF00"/>
                          </a:highlight>
                          <a:latin typeface="Aptos"/>
                        </a:rPr>
                        <a:t>3</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Low Power Consumption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1W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Efficient design meeting specs under 1W power.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3914457"/>
                  </a:ext>
                </a:extLst>
              </a:tr>
              <a:tr h="0">
                <a:tc>
                  <a:txBody>
                    <a:bodyPr/>
                    <a:lstStyle/>
                    <a:p>
                      <a:pPr algn="ctr"/>
                      <a:r>
                        <a:rPr lang="en-US" sz="1400" b="1">
                          <a:solidFill>
                            <a:schemeClr val="tx1"/>
                          </a:solidFill>
                          <a:effectLst/>
                          <a:highlight>
                            <a:srgbClr val="FFFF00"/>
                          </a:highlight>
                          <a:latin typeface="Aptos"/>
                        </a:rPr>
                        <a:t>4</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Cache Size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16 MB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Incorporate an L1 cache of at least 16 MB.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8025404"/>
                  </a:ext>
                </a:extLst>
              </a:tr>
              <a:tr h="0">
                <a:tc>
                  <a:txBody>
                    <a:bodyPr/>
                    <a:lstStyle/>
                    <a:p>
                      <a:pPr algn="ctr"/>
                      <a:r>
                        <a:rPr lang="en-US" sz="1400" b="1">
                          <a:solidFill>
                            <a:schemeClr val="tx1"/>
                          </a:solidFill>
                          <a:effectLst/>
                          <a:highlight>
                            <a:srgbClr val="FFFF00"/>
                          </a:highlight>
                          <a:latin typeface="Aptos"/>
                        </a:rPr>
                        <a:t>5</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Process Node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45nm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Implemented with a process size of at most 45nm.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4215122"/>
                  </a:ext>
                </a:extLst>
              </a:tr>
              <a:tr h="0">
                <a:tc>
                  <a:txBody>
                    <a:bodyPr/>
                    <a:lstStyle/>
                    <a:p>
                      <a:pPr algn="ctr"/>
                      <a:r>
                        <a:rPr lang="en-US" sz="1400" b="1">
                          <a:solidFill>
                            <a:schemeClr val="tx1"/>
                          </a:solidFill>
                          <a:effectLst/>
                          <a:highlight>
                            <a:srgbClr val="FFFF00"/>
                          </a:highlight>
                          <a:latin typeface="Aptos"/>
                        </a:rPr>
                        <a:t>6</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Operating Voltage Range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0.95 V - 1.25 V</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Operate correctly within this voltage range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2497296"/>
                  </a:ext>
                </a:extLst>
              </a:tr>
              <a:tr h="0">
                <a:tc>
                  <a:txBody>
                    <a:bodyPr/>
                    <a:lstStyle/>
                    <a:p>
                      <a:pPr algn="ctr"/>
                      <a:r>
                        <a:rPr lang="en-US" sz="1400" b="1">
                          <a:solidFill>
                            <a:schemeClr val="tx1"/>
                          </a:solidFill>
                          <a:effectLst/>
                          <a:highlight>
                            <a:srgbClr val="FFFF00"/>
                          </a:highlight>
                          <a:latin typeface="Aptos"/>
                        </a:rPr>
                        <a:t>7</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Operating Temperature Range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0 °C - 125 °C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Operate correctly within this temperature range.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055813"/>
                  </a:ext>
                </a:extLst>
              </a:tr>
              <a:tr h="0">
                <a:tc>
                  <a:txBody>
                    <a:bodyPr/>
                    <a:lstStyle/>
                    <a:p>
                      <a:pPr algn="ctr"/>
                      <a:r>
                        <a:rPr lang="en-US" sz="1400" b="1">
                          <a:solidFill>
                            <a:schemeClr val="tx1"/>
                          </a:solidFill>
                          <a:effectLst/>
                          <a:highlight>
                            <a:srgbClr val="FFFF00"/>
                          </a:highlight>
                          <a:latin typeface="Aptos"/>
                        </a:rPr>
                        <a:t>8</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IR Drop</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 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Voltage drops below 5% of expected voltage.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0168486"/>
                  </a:ext>
                </a:extLst>
              </a:tr>
              <a:tr h="0">
                <a:tc>
                  <a:txBody>
                    <a:bodyPr/>
                    <a:lstStyle/>
                    <a:p>
                      <a:pPr algn="ctr"/>
                      <a:r>
                        <a:rPr lang="en-US" sz="1400" b="1">
                          <a:solidFill>
                            <a:schemeClr val="tx1"/>
                          </a:solidFill>
                          <a:effectLst/>
                          <a:highlight>
                            <a:srgbClr val="FFFF00"/>
                          </a:highlight>
                          <a:latin typeface="Aptos"/>
                        </a:rPr>
                        <a:t>9</a:t>
                      </a:r>
                      <a:endParaRPr lang="en-US" sz="1400">
                        <a:solidFill>
                          <a:schemeClr val="tx1"/>
                        </a:solidFill>
                        <a:effectLst/>
                        <a:highlight>
                          <a:srgbClr val="FFFF00"/>
                        </a:highlight>
                        <a:latin typeface="Apto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Timing Failure Count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0 Faults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r>
                        <a:rPr lang="en-US" sz="1400">
                          <a:effectLst/>
                          <a:highlight>
                            <a:srgbClr val="FFFF00"/>
                          </a:highlight>
                          <a:latin typeface="Aptos"/>
                        </a:rPr>
                        <a:t>No timing faults over any operating period.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a:effectLst/>
                          <a:highlight>
                            <a:srgbClr val="FFFF00"/>
                          </a:highlight>
                          <a:latin typeface="Aptos"/>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0786179"/>
                  </a:ext>
                </a:extLst>
              </a:tr>
            </a:tbl>
          </a:graphicData>
        </a:graphic>
      </p:graphicFrame>
      <p:pic>
        <p:nvPicPr>
          <p:cNvPr id="5" name="Picture 4" descr="A person with a beard and mustache wearing a striped shirt&#10;&#10;AI-generated content may be incorrect.">
            <a:extLst>
              <a:ext uri="{FF2B5EF4-FFF2-40B4-BE49-F238E27FC236}">
                <a16:creationId xmlns:a16="http://schemas.microsoft.com/office/drawing/2014/main" id="{8FC09035-964F-FB55-10AD-38BC6946BD61}"/>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30E825C-AFC5-7E51-30FC-BFA1297F0C42}"/>
              </a:ext>
            </a:extLst>
          </p:cNvPr>
          <p:cNvSpPr txBox="1"/>
          <p:nvPr/>
        </p:nvSpPr>
        <p:spPr>
          <a:xfrm>
            <a:off x="789709" y="2486891"/>
            <a:ext cx="1838036"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All engineering requirements in this table have been accomplished and highlighted. </a:t>
            </a:r>
            <a:endParaRPr lang="en-US"/>
          </a:p>
        </p:txBody>
      </p:sp>
    </p:spTree>
    <p:extLst>
      <p:ext uri="{BB962C8B-B14F-4D97-AF65-F5344CB8AC3E}">
        <p14:creationId xmlns:p14="http://schemas.microsoft.com/office/powerpoint/2010/main" val="15807706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562B-0415-4096-E543-EF9393E274F9}"/>
              </a:ext>
            </a:extLst>
          </p:cNvPr>
          <p:cNvSpPr>
            <a:spLocks noGrp="1"/>
          </p:cNvSpPr>
          <p:nvPr>
            <p:ph type="title"/>
          </p:nvPr>
        </p:nvSpPr>
        <p:spPr>
          <a:xfrm>
            <a:off x="1104900" y="1110050"/>
            <a:ext cx="9982201" cy="718150"/>
          </a:xfrm>
        </p:spPr>
        <p:txBody>
          <a:bodyPr anchor="b">
            <a:normAutofit/>
          </a:bodyPr>
          <a:lstStyle/>
          <a:p>
            <a:r>
              <a:rPr lang="en-US"/>
              <a:t>IPC Evaluation</a:t>
            </a:r>
          </a:p>
        </p:txBody>
      </p:sp>
      <p:graphicFrame>
        <p:nvGraphicFramePr>
          <p:cNvPr id="4" name="Chart 3">
            <a:extLst>
              <a:ext uri="{FF2B5EF4-FFF2-40B4-BE49-F238E27FC236}">
                <a16:creationId xmlns:a16="http://schemas.microsoft.com/office/drawing/2014/main" id="{1199E2D6-A61B-81D0-98B1-9604609700B6}"/>
              </a:ext>
            </a:extLst>
          </p:cNvPr>
          <p:cNvGraphicFramePr>
            <a:graphicFrameLocks/>
          </p:cNvGraphicFramePr>
          <p:nvPr/>
        </p:nvGraphicFramePr>
        <p:xfrm>
          <a:off x="1104900" y="1954060"/>
          <a:ext cx="9982201" cy="379389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A person wearing glasses and a white shirt&#10;&#10;AI-generated content may be incorrect.">
            <a:extLst>
              <a:ext uri="{FF2B5EF4-FFF2-40B4-BE49-F238E27FC236}">
                <a16:creationId xmlns:a16="http://schemas.microsoft.com/office/drawing/2014/main" id="{36804876-905A-DBFE-A2FE-879314666E45}"/>
              </a:ext>
            </a:extLst>
          </p:cNvPr>
          <p:cNvPicPr>
            <a:picLocks noChangeAspect="1"/>
          </p:cNvPicPr>
          <p:nvPr/>
        </p:nvPicPr>
        <p:blipFill>
          <a:blip r:embed="rId4"/>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786209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791C-B1C1-5213-6262-27D39DB1D591}"/>
              </a:ext>
            </a:extLst>
          </p:cNvPr>
          <p:cNvSpPr>
            <a:spLocks noGrp="1"/>
          </p:cNvSpPr>
          <p:nvPr>
            <p:ph type="title"/>
          </p:nvPr>
        </p:nvSpPr>
        <p:spPr>
          <a:xfrm>
            <a:off x="1104900" y="1110050"/>
            <a:ext cx="9982201" cy="718150"/>
          </a:xfrm>
        </p:spPr>
        <p:txBody>
          <a:bodyPr anchor="b">
            <a:normAutofit/>
          </a:bodyPr>
          <a:lstStyle/>
          <a:p>
            <a:r>
              <a:rPr lang="en-US"/>
              <a:t>MIPS Evaluation</a:t>
            </a:r>
          </a:p>
        </p:txBody>
      </p:sp>
      <p:graphicFrame>
        <p:nvGraphicFramePr>
          <p:cNvPr id="3" name="Chart 2">
            <a:extLst>
              <a:ext uri="{FF2B5EF4-FFF2-40B4-BE49-F238E27FC236}">
                <a16:creationId xmlns:a16="http://schemas.microsoft.com/office/drawing/2014/main" id="{CC89EFEB-293C-7FB8-8593-7B7DDCF788A3}"/>
              </a:ext>
            </a:extLst>
          </p:cNvPr>
          <p:cNvGraphicFramePr>
            <a:graphicFrameLocks/>
          </p:cNvGraphicFramePr>
          <p:nvPr/>
        </p:nvGraphicFramePr>
        <p:xfrm>
          <a:off x="1104900" y="1954060"/>
          <a:ext cx="9982201" cy="3793890"/>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descr="A person wearing glasses and a white shirt&#10;&#10;AI-generated content may be incorrect.">
            <a:extLst>
              <a:ext uri="{FF2B5EF4-FFF2-40B4-BE49-F238E27FC236}">
                <a16:creationId xmlns:a16="http://schemas.microsoft.com/office/drawing/2014/main" id="{3FCD9CDA-F909-70AB-5E32-1005C0B1B20A}"/>
              </a:ext>
            </a:extLst>
          </p:cNvPr>
          <p:cNvPicPr>
            <a:picLocks noChangeAspect="1"/>
          </p:cNvPicPr>
          <p:nvPr/>
        </p:nvPicPr>
        <p:blipFill>
          <a:blip r:embed="rId4"/>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2795407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C3A7-425B-8F5A-963B-12370BB53768}"/>
              </a:ext>
            </a:extLst>
          </p:cNvPr>
          <p:cNvSpPr>
            <a:spLocks noGrp="1"/>
          </p:cNvSpPr>
          <p:nvPr>
            <p:ph type="title"/>
          </p:nvPr>
        </p:nvSpPr>
        <p:spPr/>
        <p:txBody>
          <a:bodyPr/>
          <a:lstStyle/>
          <a:p>
            <a:r>
              <a:rPr lang="en-US"/>
              <a:t>Clock Frequency and 100 MIPS Target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8CDFD9-B6D6-51CE-1804-18BE976F8938}"/>
                  </a:ext>
                </a:extLst>
              </p:cNvPr>
              <p:cNvSpPr>
                <a:spLocks noGrp="1"/>
              </p:cNvSpPr>
              <p:nvPr>
                <p:ph idx="1"/>
              </p:nvPr>
            </p:nvSpPr>
            <p:spPr/>
            <p:txBody>
              <a:bodyPr/>
              <a:lstStyle/>
              <a:p>
                <a:r>
                  <a:rPr lang="en-US"/>
                  <a:t>MIPS is directly tied to clock frequency.</a:t>
                </a:r>
              </a:p>
              <a:p>
                <a:r>
                  <a:rPr lang="en-US"/>
                  <a:t>At 100 MHz, reaching 100 MIPS would require perfect IPC = 1.0.</a:t>
                </a:r>
              </a:p>
              <a:p>
                <a:r>
                  <a:rPr lang="en-US"/>
                  <a:t>Real-world issues (branches, stalls, hazards) reduce IPC.</a:t>
                </a:r>
              </a:p>
              <a:p>
                <a:r>
                  <a:rPr lang="en-US"/>
                  <a:t>Even small delays significantly lower MIPS.</a:t>
                </a:r>
              </a:p>
              <a:p>
                <a:pPr marL="0" indent="0">
                  <a:buNone/>
                </a:pPr>
                <a:r>
                  <a:rPr lang="en-US" b="1"/>
                  <a:t>Example</a:t>
                </a:r>
                <a:r>
                  <a:rPr lang="en-US"/>
                  <a:t> MIPS for Fibonacci program running at a </a:t>
                </a:r>
                <a:r>
                  <a:rPr lang="en-US" b="1"/>
                  <a:t>higher frequency </a:t>
                </a:r>
                <a:r>
                  <a:rPr lang="en-US"/>
                  <a:t>(200MHz):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𝑀𝐼𝑃𝑆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200</m:t>
                          </m:r>
                        </m:num>
                        <m:den>
                          <m:r>
                            <a:rPr lang="en-US" b="0" i="1" smtClean="0">
                              <a:latin typeface="Cambria Math" panose="02040503050406030204" pitchFamily="18" charset="0"/>
                            </a:rPr>
                            <m:t>1.13</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177 </m:t>
                      </m:r>
                      <m:r>
                        <a:rPr lang="en-US" b="0" i="1" smtClean="0">
                          <a:latin typeface="Cambria Math" panose="02040503050406030204" pitchFamily="18" charset="0"/>
                          <a:ea typeface="Cambria Math" panose="02040503050406030204" pitchFamily="18" charset="0"/>
                        </a:rPr>
                        <m:t>𝑀𝐼𝑃𝑆</m:t>
                      </m:r>
                    </m:oMath>
                  </m:oMathPara>
                </a14:m>
                <a:endParaRPr lang="en-US"/>
              </a:p>
            </p:txBody>
          </p:sp>
        </mc:Choice>
        <mc:Fallback xmlns="">
          <p:sp>
            <p:nvSpPr>
              <p:cNvPr id="3" name="Content Placeholder 2">
                <a:extLst>
                  <a:ext uri="{FF2B5EF4-FFF2-40B4-BE49-F238E27FC236}">
                    <a16:creationId xmlns:a16="http://schemas.microsoft.com/office/drawing/2014/main" id="{048CDFD9-B6D6-51CE-1804-18BE976F8938}"/>
                  </a:ext>
                </a:extLst>
              </p:cNvPr>
              <p:cNvSpPr>
                <a:spLocks noGrp="1" noRot="1" noChangeAspect="1" noMove="1" noResize="1" noEditPoints="1" noAdjustHandles="1" noChangeArrowheads="1" noChangeShapeType="1" noTextEdit="1"/>
              </p:cNvSpPr>
              <p:nvPr>
                <p:ph idx="1"/>
              </p:nvPr>
            </p:nvSpPr>
            <p:spPr>
              <a:blipFill>
                <a:blip r:embed="rId3"/>
                <a:stretch>
                  <a:fillRect l="-1404"/>
                </a:stretch>
              </a:blipFill>
            </p:spPr>
            <p:txBody>
              <a:bodyPr/>
              <a:lstStyle/>
              <a:p>
                <a:r>
                  <a:rPr lang="en-US">
                    <a:noFill/>
                  </a:rPr>
                  <a:t> </a:t>
                </a:r>
              </a:p>
            </p:txBody>
          </p:sp>
        </mc:Fallback>
      </mc:AlternateContent>
      <p:pic>
        <p:nvPicPr>
          <p:cNvPr id="4" name="Picture 3" descr="A person wearing glasses and a white shirt&#10;&#10;AI-generated content may be incorrect.">
            <a:extLst>
              <a:ext uri="{FF2B5EF4-FFF2-40B4-BE49-F238E27FC236}">
                <a16:creationId xmlns:a16="http://schemas.microsoft.com/office/drawing/2014/main" id="{D6FEDD14-9D18-07F8-D68E-7E3EBB77E48A}"/>
              </a:ext>
            </a:extLst>
          </p:cNvPr>
          <p:cNvPicPr>
            <a:picLocks noChangeAspect="1"/>
          </p:cNvPicPr>
          <p:nvPr/>
        </p:nvPicPr>
        <p:blipFill>
          <a:blip r:embed="rId4"/>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760213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A390-6C76-EACB-55DC-A044404CA013}"/>
              </a:ext>
            </a:extLst>
          </p:cNvPr>
          <p:cNvSpPr>
            <a:spLocks noGrp="1"/>
          </p:cNvSpPr>
          <p:nvPr>
            <p:ph type="title"/>
          </p:nvPr>
        </p:nvSpPr>
        <p:spPr/>
        <p:txBody>
          <a:bodyPr/>
          <a:lstStyle/>
          <a:p>
            <a:r>
              <a:rPr lang="en-US"/>
              <a:t>Ideal Case: Near-Perfect MIPS with Pure Assembly</a:t>
            </a:r>
          </a:p>
        </p:txBody>
      </p:sp>
      <p:sp>
        <p:nvSpPr>
          <p:cNvPr id="3" name="Content Placeholder 2">
            <a:extLst>
              <a:ext uri="{FF2B5EF4-FFF2-40B4-BE49-F238E27FC236}">
                <a16:creationId xmlns:a16="http://schemas.microsoft.com/office/drawing/2014/main" id="{C0354B14-8466-24E5-839E-1353A3DCF2B6}"/>
              </a:ext>
            </a:extLst>
          </p:cNvPr>
          <p:cNvSpPr>
            <a:spLocks noGrp="1"/>
          </p:cNvSpPr>
          <p:nvPr>
            <p:ph idx="1"/>
          </p:nvPr>
        </p:nvSpPr>
        <p:spPr/>
        <p:txBody>
          <a:bodyPr/>
          <a:lstStyle/>
          <a:p>
            <a:r>
              <a:rPr lang="en-US"/>
              <a:t>Program manually written in pure RISC-V assembly</a:t>
            </a:r>
          </a:p>
          <a:p>
            <a:r>
              <a:rPr lang="en-US"/>
              <a:t>Only register-to-register arithmetic instructions</a:t>
            </a:r>
          </a:p>
          <a:p>
            <a:r>
              <a:rPr lang="en-US"/>
              <a:t>No memory loads/stores, no branches, no hazards</a:t>
            </a:r>
          </a:p>
          <a:p>
            <a:r>
              <a:rPr lang="en-US"/>
              <a:t>No compiler-inserted NOPs</a:t>
            </a:r>
          </a:p>
          <a:p>
            <a:r>
              <a:rPr lang="en-US"/>
              <a:t>Pipeline runs at full efficiency nearly every cycle</a:t>
            </a:r>
          </a:p>
        </p:txBody>
      </p:sp>
      <p:pic>
        <p:nvPicPr>
          <p:cNvPr id="4" name="Picture 3" descr="A person wearing glasses and a white shirt&#10;&#10;AI-generated content may be incorrect.">
            <a:extLst>
              <a:ext uri="{FF2B5EF4-FFF2-40B4-BE49-F238E27FC236}">
                <a16:creationId xmlns:a16="http://schemas.microsoft.com/office/drawing/2014/main" id="{97075E67-D26E-0460-AEAF-AD8CD1549462}"/>
              </a:ext>
            </a:extLst>
          </p:cNvPr>
          <p:cNvPicPr>
            <a:picLocks noChangeAspect="1"/>
          </p:cNvPicPr>
          <p:nvPr/>
        </p:nvPicPr>
        <p:blipFill>
          <a:blip r:embed="rId3"/>
          <a:stretch>
            <a:fillRect/>
          </a:stretch>
        </p:blipFill>
        <p:spPr>
          <a:xfrm>
            <a:off x="11020244" y="-4863"/>
            <a:ext cx="1176619" cy="1176619"/>
          </a:xfrm>
          <a:prstGeom prst="rect">
            <a:avLst/>
          </a:prstGeom>
        </p:spPr>
      </p:pic>
    </p:spTree>
    <p:extLst>
      <p:ext uri="{BB962C8B-B14F-4D97-AF65-F5344CB8AC3E}">
        <p14:creationId xmlns:p14="http://schemas.microsoft.com/office/powerpoint/2010/main" val="4294875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F789-A097-6CDD-100F-F87FEB0E8993}"/>
              </a:ext>
            </a:extLst>
          </p:cNvPr>
          <p:cNvSpPr>
            <a:spLocks noGrp="1"/>
          </p:cNvSpPr>
          <p:nvPr>
            <p:ph type="title"/>
          </p:nvPr>
        </p:nvSpPr>
        <p:spPr/>
        <p:txBody>
          <a:bodyPr/>
          <a:lstStyle/>
          <a:p>
            <a:r>
              <a:rPr lang="en-US"/>
              <a:t>Ideal Case: Fibonacci</a:t>
            </a:r>
          </a:p>
        </p:txBody>
      </p:sp>
      <p:sp>
        <p:nvSpPr>
          <p:cNvPr id="3" name="Content Placeholder 2">
            <a:extLst>
              <a:ext uri="{FF2B5EF4-FFF2-40B4-BE49-F238E27FC236}">
                <a16:creationId xmlns:a16="http://schemas.microsoft.com/office/drawing/2014/main" id="{7A247A4D-6228-F399-47C2-538824B52A9C}"/>
              </a:ext>
            </a:extLst>
          </p:cNvPr>
          <p:cNvSpPr>
            <a:spLocks noGrp="1"/>
          </p:cNvSpPr>
          <p:nvPr>
            <p:ph idx="1"/>
          </p:nvPr>
        </p:nvSpPr>
        <p:spPr>
          <a:xfrm>
            <a:off x="1104901" y="1954060"/>
            <a:ext cx="4991100" cy="3793890"/>
          </a:xfrm>
        </p:spPr>
        <p:txBody>
          <a:bodyPr/>
          <a:lstStyle/>
          <a:p>
            <a:pPr marL="0" indent="0">
              <a:buNone/>
            </a:pPr>
            <a:r>
              <a:rPr lang="pt-BR"/>
              <a:t>00100513  </a:t>
            </a:r>
            <a:r>
              <a:rPr lang="pt-BR">
                <a:solidFill>
                  <a:schemeClr val="bg1">
                    <a:lumMod val="65000"/>
                  </a:schemeClr>
                </a:solidFill>
              </a:rPr>
              <a:t># addi x10, x0, 1  ;  x10 = 1</a:t>
            </a:r>
            <a:r>
              <a:rPr lang="pt-BR"/>
              <a:t>	</a:t>
            </a:r>
          </a:p>
          <a:p>
            <a:pPr marL="0" indent="0">
              <a:buNone/>
            </a:pPr>
            <a:r>
              <a:rPr lang="pt-BR"/>
              <a:t>00100593  </a:t>
            </a:r>
            <a:r>
              <a:rPr lang="pt-BR">
                <a:solidFill>
                  <a:schemeClr val="bg1">
                    <a:lumMod val="65000"/>
                  </a:schemeClr>
                </a:solidFill>
              </a:rPr>
              <a:t># addi x11, x0, 1  ; x11 = 1</a:t>
            </a:r>
          </a:p>
          <a:p>
            <a:pPr marL="0" indent="0">
              <a:buNone/>
            </a:pPr>
            <a:r>
              <a:rPr lang="pt-BR"/>
              <a:t>00000613  </a:t>
            </a:r>
            <a:r>
              <a:rPr lang="pt-BR">
                <a:solidFill>
                  <a:schemeClr val="bg1">
                    <a:lumMod val="65000"/>
                  </a:schemeClr>
                </a:solidFill>
              </a:rPr>
              <a:t># addi x12, x0, 0  ; x12 = 0</a:t>
            </a:r>
          </a:p>
          <a:p>
            <a:pPr marL="0" indent="0">
              <a:buNone/>
            </a:pPr>
            <a:r>
              <a:rPr lang="pt-BR"/>
              <a:t>00000493  </a:t>
            </a:r>
            <a:r>
              <a:rPr lang="pt-BR">
                <a:solidFill>
                  <a:schemeClr val="bg1">
                    <a:lumMod val="65000"/>
                  </a:schemeClr>
                </a:solidFill>
              </a:rPr>
              <a:t># addi x9, x0, 0  ; x9 = 0</a:t>
            </a:r>
          </a:p>
          <a:p>
            <a:pPr marL="0" indent="0">
              <a:buNone/>
            </a:pPr>
            <a:r>
              <a:rPr lang="pt-BR"/>
              <a:t>05a00913  </a:t>
            </a:r>
            <a:r>
              <a:rPr lang="pt-BR">
                <a:solidFill>
                  <a:schemeClr val="bg1">
                    <a:lumMod val="65000"/>
                  </a:schemeClr>
                </a:solidFill>
              </a:rPr>
              <a:t># addi x18, x0, 10  ; x18 = 90</a:t>
            </a:r>
          </a:p>
          <a:p>
            <a:pPr marL="0" indent="0">
              <a:buNone/>
            </a:pPr>
            <a:r>
              <a:rPr lang="pt-BR"/>
              <a:t>00a00633  </a:t>
            </a:r>
            <a:r>
              <a:rPr lang="pt-BR">
                <a:solidFill>
                  <a:schemeClr val="bg1">
                    <a:lumMod val="65000"/>
                  </a:schemeClr>
                </a:solidFill>
              </a:rPr>
              <a:t># add  x12, x0, x10   ; x12 = x0 + x10</a:t>
            </a:r>
          </a:p>
          <a:p>
            <a:pPr marL="0" indent="0">
              <a:buNone/>
            </a:pPr>
            <a:r>
              <a:rPr lang="pt-BR"/>
              <a:t>00058533  </a:t>
            </a:r>
            <a:r>
              <a:rPr lang="pt-BR">
                <a:solidFill>
                  <a:schemeClr val="bg1">
                    <a:lumMod val="65000"/>
                  </a:schemeClr>
                </a:solidFill>
              </a:rPr>
              <a:t># add  x10, x11, x0   ; x10 = x11 + x0</a:t>
            </a:r>
          </a:p>
          <a:p>
            <a:pPr marL="0" indent="0">
              <a:buNone/>
            </a:pPr>
            <a:endParaRPr lang="pt-BR"/>
          </a:p>
          <a:p>
            <a:pPr marL="0" indent="0">
              <a:buNone/>
            </a:pPr>
            <a:endParaRPr lang="pt-BR"/>
          </a:p>
          <a:p>
            <a:pPr marL="0" indent="0">
              <a:buNone/>
            </a:pPr>
            <a:endParaRPr lang="pt-BR"/>
          </a:p>
          <a:p>
            <a:pPr marL="0" indent="0">
              <a:buNone/>
            </a:pPr>
            <a:endParaRPr lang="pt-BR"/>
          </a:p>
          <a:p>
            <a:pPr marL="0" indent="0">
              <a:buNone/>
            </a:pPr>
            <a:endParaRPr lang="en-US"/>
          </a:p>
        </p:txBody>
      </p:sp>
      <p:pic>
        <p:nvPicPr>
          <p:cNvPr id="4" name="Picture 3" descr="A person wearing glasses and a white shirt&#10;&#10;AI-generated content may be incorrect.">
            <a:extLst>
              <a:ext uri="{FF2B5EF4-FFF2-40B4-BE49-F238E27FC236}">
                <a16:creationId xmlns:a16="http://schemas.microsoft.com/office/drawing/2014/main" id="{59782C5C-1BA4-A932-9044-721D4C8A1BCC}"/>
              </a:ext>
            </a:extLst>
          </p:cNvPr>
          <p:cNvPicPr>
            <a:picLocks noChangeAspect="1"/>
          </p:cNvPicPr>
          <p:nvPr/>
        </p:nvPicPr>
        <p:blipFill>
          <a:blip r:embed="rId3"/>
          <a:stretch>
            <a:fillRect/>
          </a:stretch>
        </p:blipFill>
        <p:spPr>
          <a:xfrm>
            <a:off x="11020244" y="-4863"/>
            <a:ext cx="1176619" cy="1176619"/>
          </a:xfrm>
          <a:prstGeom prst="rect">
            <a:avLst/>
          </a:prstGeom>
        </p:spPr>
      </p:pic>
      <p:sp>
        <p:nvSpPr>
          <p:cNvPr id="7" name="Content Placeholder 2">
            <a:extLst>
              <a:ext uri="{FF2B5EF4-FFF2-40B4-BE49-F238E27FC236}">
                <a16:creationId xmlns:a16="http://schemas.microsoft.com/office/drawing/2014/main" id="{A897A748-0874-E292-720F-5C6BA7B809A0}"/>
              </a:ext>
            </a:extLst>
          </p:cNvPr>
          <p:cNvSpPr txBox="1">
            <a:spLocks/>
          </p:cNvSpPr>
          <p:nvPr/>
        </p:nvSpPr>
        <p:spPr>
          <a:xfrm>
            <a:off x="6175022" y="1954060"/>
            <a:ext cx="6016977" cy="3793890"/>
          </a:xfrm>
          <a:prstGeom prst="rect">
            <a:avLst/>
          </a:prstGeom>
        </p:spPr>
        <p:txBody>
          <a:bodyPr vert="horz" lIns="0" tIns="0" rIns="0" bIns="0" rtlCol="0" anchor="t" anchorCtr="0">
            <a:noAutofit/>
          </a:bodyPr>
          <a:lstStyle>
            <a:lvl1pPr marL="228600" indent="-228600" algn="l" defTabSz="914400" rtl="0" eaLnBrk="1" latinLnBrk="0" hangingPunct="1">
              <a:lnSpc>
                <a:spcPct val="15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a:t>00c585b3   </a:t>
            </a:r>
            <a:r>
              <a:rPr lang="pt-BR">
                <a:solidFill>
                  <a:schemeClr val="bg1">
                    <a:lumMod val="65000"/>
                  </a:schemeClr>
                </a:solidFill>
              </a:rPr>
              <a:t># add  x11, x11, x12  ; x11 = x11 + x12</a:t>
            </a:r>
          </a:p>
          <a:p>
            <a:pPr marL="0" indent="0">
              <a:buNone/>
            </a:pPr>
            <a:r>
              <a:rPr lang="pt-BR"/>
              <a:t>00148493  </a:t>
            </a:r>
            <a:r>
              <a:rPr lang="it-IT">
                <a:solidFill>
                  <a:schemeClr val="bg1">
                    <a:lumMod val="65000"/>
                  </a:schemeClr>
                </a:solidFill>
              </a:rPr>
              <a:t># addi x9,  x9, 1     ; x9  = x9 + 1</a:t>
            </a:r>
            <a:endParaRPr lang="pt-BR">
              <a:solidFill>
                <a:schemeClr val="bg1">
                  <a:lumMod val="65000"/>
                </a:schemeClr>
              </a:solidFill>
            </a:endParaRPr>
          </a:p>
          <a:p>
            <a:pPr marL="0" indent="0">
              <a:buNone/>
            </a:pPr>
            <a:r>
              <a:rPr lang="pt-BR"/>
              <a:t>fe9958e3  </a:t>
            </a:r>
            <a:r>
              <a:rPr lang="en-US">
                <a:solidFill>
                  <a:schemeClr val="bg1">
                    <a:lumMod val="65000"/>
                  </a:schemeClr>
                </a:solidFill>
              </a:rPr>
              <a:t># </a:t>
            </a:r>
            <a:r>
              <a:rPr lang="en-US" err="1">
                <a:solidFill>
                  <a:schemeClr val="bg1">
                    <a:lumMod val="65000"/>
                  </a:schemeClr>
                </a:solidFill>
              </a:rPr>
              <a:t>bge</a:t>
            </a:r>
            <a:r>
              <a:rPr lang="en-US">
                <a:solidFill>
                  <a:schemeClr val="bg1">
                    <a:lumMod val="65000"/>
                  </a:schemeClr>
                </a:solidFill>
              </a:rPr>
              <a:t>  x18, x9, loop  ; if x18 &gt;= x9, branch back</a:t>
            </a:r>
            <a:endParaRPr lang="pt-BR">
              <a:solidFill>
                <a:schemeClr val="bg1">
                  <a:lumMod val="65000"/>
                </a:schemeClr>
              </a:solidFill>
            </a:endParaRPr>
          </a:p>
          <a:p>
            <a:pPr marL="0" indent="0">
              <a:buNone/>
            </a:pPr>
            <a:r>
              <a:rPr lang="pt-BR"/>
              <a:t>00058e33 </a:t>
            </a:r>
            <a:r>
              <a:rPr lang="pt-BR">
                <a:solidFill>
                  <a:schemeClr val="bg1">
                    <a:lumMod val="65000"/>
                  </a:schemeClr>
                </a:solidFill>
              </a:rPr>
              <a:t># add  x28, x11, x0   ; x28 = x11 + x0</a:t>
            </a:r>
          </a:p>
          <a:p>
            <a:pPr marL="0" indent="0">
              <a:buNone/>
            </a:pPr>
            <a:r>
              <a:rPr lang="pt-BR"/>
              <a:t>00008067 # </a:t>
            </a:r>
            <a:r>
              <a:rPr lang="pt-BR">
                <a:solidFill>
                  <a:schemeClr val="bg1">
                    <a:lumMod val="65000"/>
                  </a:schemeClr>
                </a:solidFill>
              </a:rPr>
              <a:t>add  x28, x11, x0   ; x28 = x11 + x0</a:t>
            </a:r>
          </a:p>
        </p:txBody>
      </p:sp>
    </p:spTree>
    <p:extLst>
      <p:ext uri="{BB962C8B-B14F-4D97-AF65-F5344CB8AC3E}">
        <p14:creationId xmlns:p14="http://schemas.microsoft.com/office/powerpoint/2010/main" val="724321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FE047-BDE6-3AA2-328F-68F837237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2079A-7484-B1EF-5547-6BCA7B749AEB}"/>
              </a:ext>
            </a:extLst>
          </p:cNvPr>
          <p:cNvSpPr>
            <a:spLocks noGrp="1"/>
          </p:cNvSpPr>
          <p:nvPr>
            <p:ph type="title"/>
          </p:nvPr>
        </p:nvSpPr>
        <p:spPr/>
        <p:txBody>
          <a:bodyPr/>
          <a:lstStyle/>
          <a:p>
            <a:r>
              <a:rPr lang="en-US"/>
              <a:t>Ideal Fibonacci Results</a:t>
            </a:r>
          </a:p>
        </p:txBody>
      </p:sp>
      <p:pic>
        <p:nvPicPr>
          <p:cNvPr id="4" name="Picture 3" descr="A person wearing glasses and a white shirt&#10;&#10;AI-generated content may be incorrect.">
            <a:extLst>
              <a:ext uri="{FF2B5EF4-FFF2-40B4-BE49-F238E27FC236}">
                <a16:creationId xmlns:a16="http://schemas.microsoft.com/office/drawing/2014/main" id="{891BB2DA-77E7-19EA-E470-60E50ADB53CA}"/>
              </a:ext>
            </a:extLst>
          </p:cNvPr>
          <p:cNvPicPr>
            <a:picLocks noChangeAspect="1"/>
          </p:cNvPicPr>
          <p:nvPr/>
        </p:nvPicPr>
        <p:blipFill>
          <a:blip r:embed="rId3"/>
          <a:stretch>
            <a:fillRect/>
          </a:stretch>
        </p:blipFill>
        <p:spPr>
          <a:xfrm>
            <a:off x="11020244" y="-4863"/>
            <a:ext cx="1176619" cy="1176619"/>
          </a:xfrm>
          <a:prstGeom prst="rect">
            <a:avLst/>
          </a:prstGeom>
        </p:spPr>
      </p:pic>
      <p:pic>
        <p:nvPicPr>
          <p:cNvPr id="6" name="Picture 5">
            <a:extLst>
              <a:ext uri="{FF2B5EF4-FFF2-40B4-BE49-F238E27FC236}">
                <a16:creationId xmlns:a16="http://schemas.microsoft.com/office/drawing/2014/main" id="{235845E4-925F-4A9F-AA0E-C8CC733DDBB8}"/>
              </a:ext>
            </a:extLst>
          </p:cNvPr>
          <p:cNvPicPr>
            <a:picLocks noChangeAspect="1"/>
          </p:cNvPicPr>
          <p:nvPr/>
        </p:nvPicPr>
        <p:blipFill>
          <a:blip r:embed="rId4"/>
          <a:stretch>
            <a:fillRect/>
          </a:stretch>
        </p:blipFill>
        <p:spPr>
          <a:xfrm>
            <a:off x="3245436" y="2083195"/>
            <a:ext cx="5701127" cy="2691610"/>
          </a:xfrm>
          <a:prstGeom prst="rect">
            <a:avLst/>
          </a:prstGeom>
        </p:spPr>
      </p:pic>
      <p:pic>
        <p:nvPicPr>
          <p:cNvPr id="8" name="Picture 7">
            <a:extLst>
              <a:ext uri="{FF2B5EF4-FFF2-40B4-BE49-F238E27FC236}">
                <a16:creationId xmlns:a16="http://schemas.microsoft.com/office/drawing/2014/main" id="{E647C56C-DEE1-B0E0-A1D1-2BBB42CF94AC}"/>
              </a:ext>
            </a:extLst>
          </p:cNvPr>
          <p:cNvPicPr>
            <a:picLocks noChangeAspect="1"/>
          </p:cNvPicPr>
          <p:nvPr/>
        </p:nvPicPr>
        <p:blipFill>
          <a:blip r:embed="rId5"/>
          <a:stretch>
            <a:fillRect/>
          </a:stretch>
        </p:blipFill>
        <p:spPr>
          <a:xfrm>
            <a:off x="1964504" y="5029800"/>
            <a:ext cx="8262990" cy="445311"/>
          </a:xfrm>
          <a:prstGeom prst="rect">
            <a:avLst/>
          </a:prstGeom>
        </p:spPr>
      </p:pic>
    </p:spTree>
    <p:extLst>
      <p:ext uri="{BB962C8B-B14F-4D97-AF65-F5344CB8AC3E}">
        <p14:creationId xmlns:p14="http://schemas.microsoft.com/office/powerpoint/2010/main" val="4753806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4D9E-D35A-B4CF-10FD-A7240E0E067A}"/>
              </a:ext>
            </a:extLst>
          </p:cNvPr>
          <p:cNvSpPr>
            <a:spLocks noGrp="1"/>
          </p:cNvSpPr>
          <p:nvPr>
            <p:ph type="title"/>
          </p:nvPr>
        </p:nvSpPr>
        <p:spPr>
          <a:xfrm>
            <a:off x="1104900" y="1110050"/>
            <a:ext cx="9982201" cy="718150"/>
          </a:xfrm>
        </p:spPr>
        <p:txBody>
          <a:bodyPr anchor="ctr">
            <a:normAutofit/>
          </a:bodyPr>
          <a:lstStyle/>
          <a:p>
            <a:r>
              <a:rPr lang="en-US"/>
              <a:t>Initial Instruction Decoder UVM </a:t>
            </a:r>
          </a:p>
        </p:txBody>
      </p:sp>
      <p:sp>
        <p:nvSpPr>
          <p:cNvPr id="7" name="TextBox 6">
            <a:extLst>
              <a:ext uri="{FF2B5EF4-FFF2-40B4-BE49-F238E27FC236}">
                <a16:creationId xmlns:a16="http://schemas.microsoft.com/office/drawing/2014/main" id="{22E6D476-A1F3-0C69-71A0-5DE5A35DC96C}"/>
              </a:ext>
            </a:extLst>
          </p:cNvPr>
          <p:cNvSpPr txBox="1"/>
          <p:nvPr/>
        </p:nvSpPr>
        <p:spPr>
          <a:xfrm>
            <a:off x="723900" y="2137720"/>
            <a:ext cx="7387590" cy="3958280"/>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228600" indent="-228600">
              <a:lnSpc>
                <a:spcPct val="90000"/>
              </a:lnSpc>
              <a:spcAft>
                <a:spcPts val="1000"/>
              </a:spcAft>
              <a:buFont typeface="Arial" panose="020B0604020202020204" pitchFamily="34" charset="0"/>
              <a:buChar char="•"/>
            </a:pPr>
            <a:r>
              <a:rPr lang="en-US" sz="1100" b="0" i="0" kern="1200"/>
              <a:t>Learning and Resources</a:t>
            </a:r>
          </a:p>
          <a:p>
            <a:pPr marL="685800" lvl="2" indent="-228600">
              <a:lnSpc>
                <a:spcPct val="90000"/>
              </a:lnSpc>
              <a:spcAft>
                <a:spcPts val="1000"/>
              </a:spcAft>
              <a:buFont typeface="Wingdings" panose="020B0604020202020204" pitchFamily="34" charset="0"/>
              <a:buChar char="§"/>
            </a:pPr>
            <a:r>
              <a:rPr lang="en-US" sz="1100" b="0" i="0" kern="1200"/>
              <a:t>Watched Cadence UVM training modules for foundational understanding.</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Watched other UVM training resources online</a:t>
            </a:r>
            <a:endParaRPr lang="en-US" sz="1100" b="0" i="0" kern="1200">
              <a:ea typeface="Calibri"/>
              <a:cs typeface="Calibri"/>
            </a:endParaRPr>
          </a:p>
          <a:p>
            <a:pPr marL="228600" indent="-228600">
              <a:lnSpc>
                <a:spcPct val="90000"/>
              </a:lnSpc>
              <a:spcAft>
                <a:spcPts val="1000"/>
              </a:spcAft>
              <a:buFont typeface="Arial" panose="020B0604020202020204" pitchFamily="34" charset="0"/>
              <a:buChar char="•"/>
            </a:pPr>
            <a:r>
              <a:rPr lang="en-US" sz="1100" b="0" i="0" kern="1200"/>
              <a:t>Progress</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Framework for the decode stage of the UVM testbench has been set up.</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Basic testbench infrastructure is operational.</a:t>
            </a:r>
            <a:endParaRPr lang="en-US" sz="1100" b="0" i="0" kern="1200">
              <a:ea typeface="Calibri"/>
              <a:cs typeface="Calibri"/>
            </a:endParaRPr>
          </a:p>
          <a:p>
            <a:pPr marL="228600" indent="-228600">
              <a:lnSpc>
                <a:spcPct val="90000"/>
              </a:lnSpc>
              <a:spcAft>
                <a:spcPts val="1000"/>
              </a:spcAft>
              <a:buFont typeface="Arial" panose="020B0604020202020204" pitchFamily="34" charset="0"/>
              <a:buChar char="•"/>
            </a:pPr>
            <a:r>
              <a:rPr lang="en-US" sz="1100" b="0" i="0" kern="1200"/>
              <a:t>Current Gaps</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Custom instruction generator is developed but not yet integrated into the testbench/DUT.</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DUT is not producing the correct </a:t>
            </a:r>
            <a:r>
              <a:rPr lang="en-US" sz="1100" b="0" i="0" kern="1200" err="1"/>
              <a:t>iop</a:t>
            </a:r>
            <a:r>
              <a:rPr lang="en-US" sz="1100" b="0" i="0" kern="1200"/>
              <a:t> signals as expected.</a:t>
            </a:r>
            <a:endParaRPr lang="en-US" sz="1100" b="0" i="0" kern="1200">
              <a:ea typeface="Calibri"/>
              <a:cs typeface="Calibri"/>
            </a:endParaRPr>
          </a:p>
          <a:p>
            <a:pPr marL="228600" indent="-228600">
              <a:lnSpc>
                <a:spcPct val="90000"/>
              </a:lnSpc>
              <a:spcAft>
                <a:spcPts val="1000"/>
              </a:spcAft>
              <a:buFont typeface="Arial" panose="020B0604020202020204" pitchFamily="34" charset="0"/>
              <a:buChar char="•"/>
            </a:pPr>
            <a:r>
              <a:rPr lang="en-US" sz="1100" b="0" i="0" kern="1200"/>
              <a:t>Next Steps</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Integrate the custom instruction generator with the UVM testbench.</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Debug and fix the issue in the DUT logic affecting the </a:t>
            </a:r>
            <a:r>
              <a:rPr lang="en-US" sz="1100" b="0" i="0" kern="1200" err="1"/>
              <a:t>iop</a:t>
            </a:r>
            <a:r>
              <a:rPr lang="en-US" sz="1100" b="0" i="0" kern="1200"/>
              <a:t> signal generation.</a:t>
            </a:r>
            <a:endParaRPr lang="en-US" sz="1100" b="0" i="0" kern="1200">
              <a:ea typeface="Calibri"/>
              <a:cs typeface="Calibri"/>
            </a:endParaRPr>
          </a:p>
          <a:p>
            <a:pPr marL="685800" lvl="2" indent="-228600">
              <a:lnSpc>
                <a:spcPct val="90000"/>
              </a:lnSpc>
              <a:spcAft>
                <a:spcPts val="1000"/>
              </a:spcAft>
              <a:buFont typeface="Wingdings" panose="020B0604020202020204" pitchFamily="34" charset="0"/>
              <a:buChar char="§"/>
            </a:pPr>
            <a:r>
              <a:rPr lang="en-US" sz="1100" b="0" i="0" kern="1200"/>
              <a:t>Ensure all instructions are properly being decoded</a:t>
            </a:r>
            <a:endParaRPr lang="en-US" sz="1100" b="0" i="0" kern="1200">
              <a:ea typeface="Calibri"/>
              <a:cs typeface="Calibri"/>
            </a:endParaRPr>
          </a:p>
          <a:p>
            <a:pPr marL="228600" lvl="1" indent="-228600">
              <a:lnSpc>
                <a:spcPct val="90000"/>
              </a:lnSpc>
              <a:spcAft>
                <a:spcPts val="1000"/>
              </a:spcAft>
              <a:buFont typeface="Arial" panose="020B0604020202020204" pitchFamily="34" charset="0"/>
              <a:buChar char="•"/>
            </a:pPr>
            <a:endParaRPr lang="en-US" sz="1100" b="0" i="0" kern="1200"/>
          </a:p>
        </p:txBody>
      </p:sp>
      <p:pic>
        <p:nvPicPr>
          <p:cNvPr id="8" name="Picture 7" descr="A screen shot of a computer&#10;&#10;Description automatically generated">
            <a:extLst>
              <a:ext uri="{FF2B5EF4-FFF2-40B4-BE49-F238E27FC236}">
                <a16:creationId xmlns:a16="http://schemas.microsoft.com/office/drawing/2014/main" id="{4FD4B0AF-F320-0035-3F71-EF0257B62BBE}"/>
              </a:ext>
            </a:extLst>
          </p:cNvPr>
          <p:cNvPicPr>
            <a:picLocks noChangeAspect="1"/>
          </p:cNvPicPr>
          <p:nvPr/>
        </p:nvPicPr>
        <p:blipFill>
          <a:blip r:embed="rId2"/>
          <a:srcRect l="213" t="-998" r="68903" b="722"/>
          <a:stretch/>
        </p:blipFill>
        <p:spPr>
          <a:xfrm>
            <a:off x="8301990" y="2137720"/>
            <a:ext cx="3166109" cy="3958280"/>
          </a:xfrm>
          <a:prstGeom prst="rect">
            <a:avLst/>
          </a:prstGeom>
          <a:noFill/>
        </p:spPr>
      </p:pic>
    </p:spTree>
    <p:extLst>
      <p:ext uri="{BB962C8B-B14F-4D97-AF65-F5344CB8AC3E}">
        <p14:creationId xmlns:p14="http://schemas.microsoft.com/office/powerpoint/2010/main" val="1213064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AA23-E69B-4135-FE9F-8A2E224FB22E}"/>
              </a:ext>
            </a:extLst>
          </p:cNvPr>
          <p:cNvSpPr>
            <a:spLocks noGrp="1"/>
          </p:cNvSpPr>
          <p:nvPr>
            <p:ph type="title"/>
          </p:nvPr>
        </p:nvSpPr>
        <p:spPr/>
        <p:txBody>
          <a:bodyPr/>
          <a:lstStyle/>
          <a:p>
            <a:r>
              <a:rPr lang="en-US" b="0">
                <a:latin typeface="Arial Black"/>
              </a:rPr>
              <a:t>Obstacles</a:t>
            </a:r>
            <a:endParaRPr lang="en-US">
              <a:latin typeface="Arial Black"/>
            </a:endParaRPr>
          </a:p>
        </p:txBody>
      </p:sp>
      <p:sp>
        <p:nvSpPr>
          <p:cNvPr id="3" name="Content Placeholder 2">
            <a:extLst>
              <a:ext uri="{FF2B5EF4-FFF2-40B4-BE49-F238E27FC236}">
                <a16:creationId xmlns:a16="http://schemas.microsoft.com/office/drawing/2014/main" id="{7E6E5492-A53E-AE99-F228-AE52310B096B}"/>
              </a:ext>
            </a:extLst>
          </p:cNvPr>
          <p:cNvSpPr>
            <a:spLocks noGrp="1"/>
          </p:cNvSpPr>
          <p:nvPr>
            <p:ph idx="1"/>
          </p:nvPr>
        </p:nvSpPr>
        <p:spPr/>
        <p:txBody>
          <a:bodyPr/>
          <a:lstStyle/>
          <a:p>
            <a:pPr marL="285750" indent="-285750">
              <a:buFont typeface="Arial,Sans-Serif" panose="020B0604020202020204" pitchFamily="34" charset="0"/>
            </a:pPr>
            <a:r>
              <a:rPr lang="en-US" sz="1700">
                <a:solidFill>
                  <a:schemeClr val="tx1">
                    <a:alpha val="80000"/>
                  </a:schemeClr>
                </a:solidFill>
              </a:rPr>
              <a:t>UVM Learning Curve</a:t>
            </a:r>
            <a:endParaRPr lang="en-US" sz="1700"/>
          </a:p>
          <a:p>
            <a:pPr marL="742950" lvl="1" indent="-285750">
              <a:buFont typeface="Courier New,monospace" panose="020B0604020202020204" pitchFamily="34" charset="0"/>
              <a:buChar char="o"/>
            </a:pPr>
            <a:r>
              <a:rPr lang="en-US" sz="1700">
                <a:solidFill>
                  <a:schemeClr val="tx1">
                    <a:alpha val="80000"/>
                  </a:schemeClr>
                </a:solidFill>
              </a:rPr>
              <a:t>Understanding UVM concepts such as sequences, agents, and virtual interfaces was a long process</a:t>
            </a:r>
            <a:endParaRPr lang="en-US" sz="1700"/>
          </a:p>
          <a:p>
            <a:pPr marL="742950" lvl="1" indent="-285750">
              <a:buFont typeface="Courier New,monospace" panose="020B0604020202020204" pitchFamily="34" charset="0"/>
              <a:buChar char="o"/>
            </a:pPr>
            <a:r>
              <a:rPr lang="en-US" sz="1700">
                <a:solidFill>
                  <a:schemeClr val="tx1">
                    <a:alpha val="80000"/>
                  </a:schemeClr>
                </a:solidFill>
                <a:latin typeface="Arial"/>
                <a:cs typeface="Arial"/>
              </a:rPr>
              <a:t>Initially not knowing if my lack of UVM knowledge was the reason for failure or there was an issue with the design </a:t>
            </a:r>
          </a:p>
          <a:p>
            <a:pPr marL="285750" indent="-285750">
              <a:buFont typeface="Arial,Sans-Serif" panose="020B0604020202020204" pitchFamily="34" charset="0"/>
            </a:pPr>
            <a:r>
              <a:rPr lang="en-US" sz="1700">
                <a:solidFill>
                  <a:schemeClr val="tx1">
                    <a:alpha val="80000"/>
                  </a:schemeClr>
                </a:solidFill>
              </a:rPr>
              <a:t> Core / Signal Redesign</a:t>
            </a:r>
            <a:endParaRPr lang="en-US" sz="1700"/>
          </a:p>
          <a:p>
            <a:pPr marL="742950" lvl="1" indent="-285750">
              <a:buFont typeface="Courier New,monospace" panose="020B0604020202020204" pitchFamily="34" charset="0"/>
              <a:buChar char="o"/>
            </a:pPr>
            <a:r>
              <a:rPr lang="en-US" sz="1700">
                <a:solidFill>
                  <a:schemeClr val="tx1">
                    <a:alpha val="80000"/>
                  </a:schemeClr>
                </a:solidFill>
              </a:rPr>
              <a:t>Adapting existing testbenches to the new design requires significant time</a:t>
            </a:r>
            <a:endParaRPr lang="en-US" sz="1700"/>
          </a:p>
          <a:p>
            <a:pPr marL="742950" lvl="1" indent="-285750">
              <a:buFont typeface="Courier New,monospace" panose="020B0604020202020204" pitchFamily="34" charset="0"/>
              <a:buChar char="o"/>
            </a:pPr>
            <a:r>
              <a:rPr lang="en-US" sz="1700">
                <a:solidFill>
                  <a:schemeClr val="tx1">
                    <a:alpha val="80000"/>
                  </a:schemeClr>
                </a:solidFill>
              </a:rPr>
              <a:t>Adds lengthy debug process to find errors where existing testbench gives an error</a:t>
            </a:r>
            <a:endParaRPr lang="en-US"/>
          </a:p>
        </p:txBody>
      </p:sp>
    </p:spTree>
    <p:extLst>
      <p:ext uri="{BB962C8B-B14F-4D97-AF65-F5344CB8AC3E}">
        <p14:creationId xmlns:p14="http://schemas.microsoft.com/office/powerpoint/2010/main" val="420498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57D08-35C3-5FA5-89CC-03E2D81A6B66}"/>
            </a:ext>
          </a:extLst>
        </p:cNvPr>
        <p:cNvGrpSpPr/>
        <p:nvPr/>
      </p:nvGrpSpPr>
      <p:grpSpPr>
        <a:xfrm>
          <a:off x="0" y="0"/>
          <a:ext cx="0" cy="0"/>
          <a:chOff x="0" y="0"/>
          <a:chExt cx="0" cy="0"/>
        </a:xfrm>
      </p:grpSpPr>
      <p:graphicFrame>
        <p:nvGraphicFramePr>
          <p:cNvPr id="22" name="Chart 21">
            <a:extLst>
              <a:ext uri="{FF2B5EF4-FFF2-40B4-BE49-F238E27FC236}">
                <a16:creationId xmlns:a16="http://schemas.microsoft.com/office/drawing/2014/main" id="{DE75F854-485E-1CB2-C710-27E4EBC47E72}"/>
              </a:ext>
            </a:extLst>
          </p:cNvPr>
          <p:cNvGraphicFramePr/>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9887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4D9E-D35A-B4CF-10FD-A7240E0E067A}"/>
              </a:ext>
            </a:extLst>
          </p:cNvPr>
          <p:cNvSpPr>
            <a:spLocks noGrp="1"/>
          </p:cNvSpPr>
          <p:nvPr>
            <p:ph type="title"/>
          </p:nvPr>
        </p:nvSpPr>
        <p:spPr>
          <a:xfrm>
            <a:off x="1104900" y="1110050"/>
            <a:ext cx="9982201" cy="718150"/>
          </a:xfrm>
        </p:spPr>
        <p:txBody>
          <a:bodyPr anchor="ctr">
            <a:normAutofit/>
          </a:bodyPr>
          <a:lstStyle/>
          <a:p>
            <a:r>
              <a:rPr lang="en-US"/>
              <a:t>Custom Instruction Generator </a:t>
            </a:r>
          </a:p>
        </p:txBody>
      </p:sp>
      <p:sp>
        <p:nvSpPr>
          <p:cNvPr id="3" name="Content Placeholder 2">
            <a:extLst>
              <a:ext uri="{FF2B5EF4-FFF2-40B4-BE49-F238E27FC236}">
                <a16:creationId xmlns:a16="http://schemas.microsoft.com/office/drawing/2014/main" id="{3C3F20C0-B10B-7037-A4F2-53829F7EB88A}"/>
              </a:ext>
            </a:extLst>
          </p:cNvPr>
          <p:cNvSpPr>
            <a:spLocks noGrp="1"/>
          </p:cNvSpPr>
          <p:nvPr>
            <p:ph idx="1"/>
          </p:nvPr>
        </p:nvSpPr>
        <p:spPr>
          <a:xfrm>
            <a:off x="723900" y="2137720"/>
            <a:ext cx="5276850" cy="3958280"/>
          </a:xfrm>
        </p:spPr>
        <p:txBody>
          <a:bodyPr anchor="t">
            <a:normAutofit fontScale="85000" lnSpcReduction="10000"/>
          </a:bodyPr>
          <a:lstStyle/>
          <a:p>
            <a:r>
              <a:rPr lang="en-US">
                <a:latin typeface="Arial"/>
                <a:cs typeface="Arial"/>
              </a:rPr>
              <a:t>Custom SystemVerilog module to generate random valid instructions</a:t>
            </a:r>
          </a:p>
          <a:p>
            <a:pPr lvl="1">
              <a:buFont typeface="Courier New" panose="020B0604020202020204" pitchFamily="34" charset="0"/>
              <a:buChar char="o"/>
            </a:pPr>
            <a:r>
              <a:rPr lang="en-US">
                <a:latin typeface="Arial"/>
                <a:cs typeface="Arial"/>
              </a:rPr>
              <a:t>Outputs a random valid 32-bit RISC-V instruction</a:t>
            </a:r>
          </a:p>
          <a:p>
            <a:pPr lvl="1">
              <a:buFont typeface="Courier New" panose="020B0604020202020204" pitchFamily="34" charset="0"/>
              <a:buChar char="o"/>
            </a:pPr>
            <a:r>
              <a:rPr lang="en-US">
                <a:latin typeface="Arial"/>
                <a:cs typeface="Arial"/>
              </a:rPr>
              <a:t>Generates valid random data depending on the instruction type</a:t>
            </a:r>
            <a:endParaRPr lang="en-US"/>
          </a:p>
          <a:p>
            <a:pPr lvl="1">
              <a:buFont typeface="Courier New" panose="020B0604020202020204" pitchFamily="34" charset="0"/>
              <a:buChar char="o"/>
            </a:pPr>
            <a:r>
              <a:rPr lang="en-US">
                <a:latin typeface="Arial"/>
                <a:cs typeface="Arial"/>
              </a:rPr>
              <a:t>Properly encodes(combines) the bits into a 32-bit instruction</a:t>
            </a:r>
            <a:endParaRPr lang="en-US"/>
          </a:p>
          <a:p>
            <a:r>
              <a:rPr lang="en-US">
                <a:latin typeface="Arial"/>
                <a:cs typeface="Arial"/>
              </a:rPr>
              <a:t>Still working on integrating into existing UVM testbench</a:t>
            </a:r>
            <a:endParaRPr lang="en-US"/>
          </a:p>
          <a:p>
            <a:pPr lvl="1">
              <a:buFont typeface="Courier New" panose="020B0604020202020204" pitchFamily="34" charset="0"/>
              <a:buChar char="o"/>
            </a:pPr>
            <a:endParaRPr lang="en-US"/>
          </a:p>
        </p:txBody>
      </p:sp>
      <p:pic>
        <p:nvPicPr>
          <p:cNvPr id="4" name="Picture 3" descr="A computer screen shot of a number&#10;&#10;Description automatically generated">
            <a:extLst>
              <a:ext uri="{FF2B5EF4-FFF2-40B4-BE49-F238E27FC236}">
                <a16:creationId xmlns:a16="http://schemas.microsoft.com/office/drawing/2014/main" id="{F6B5F163-AD43-3939-C8BA-53446E85748B}"/>
              </a:ext>
            </a:extLst>
          </p:cNvPr>
          <p:cNvPicPr>
            <a:picLocks noChangeAspect="1"/>
          </p:cNvPicPr>
          <p:nvPr/>
        </p:nvPicPr>
        <p:blipFill>
          <a:blip r:embed="rId2"/>
          <a:srcRect r="42333" b="-3"/>
          <a:stretch/>
        </p:blipFill>
        <p:spPr>
          <a:xfrm>
            <a:off x="6191250" y="2137720"/>
            <a:ext cx="5276850" cy="3958280"/>
          </a:xfrm>
          <a:prstGeom prst="rect">
            <a:avLst/>
          </a:prstGeom>
          <a:noFill/>
        </p:spPr>
      </p:pic>
    </p:spTree>
    <p:extLst>
      <p:ext uri="{BB962C8B-B14F-4D97-AF65-F5344CB8AC3E}">
        <p14:creationId xmlns:p14="http://schemas.microsoft.com/office/powerpoint/2010/main" val="234991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2BFEC-E074-846D-A7DA-182CF16F51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4F867-9807-9566-AA31-67B088998F7E}"/>
              </a:ext>
            </a:extLst>
          </p:cNvPr>
          <p:cNvSpPr>
            <a:spLocks noGrp="1"/>
          </p:cNvSpPr>
          <p:nvPr>
            <p:ph type="title"/>
          </p:nvPr>
        </p:nvSpPr>
        <p:spPr>
          <a:xfrm>
            <a:off x="1104900" y="1110050"/>
            <a:ext cx="9982201" cy="718150"/>
          </a:xfrm>
        </p:spPr>
        <p:txBody>
          <a:bodyPr anchor="ctr">
            <a:normAutofit/>
          </a:bodyPr>
          <a:lstStyle/>
          <a:p>
            <a:r>
              <a:rPr lang="en-US"/>
              <a:t>IC Design Flow and Tool Selection </a:t>
            </a:r>
          </a:p>
        </p:txBody>
      </p:sp>
      <p:sp>
        <p:nvSpPr>
          <p:cNvPr id="6" name="Content Placeholder 5">
            <a:extLst>
              <a:ext uri="{FF2B5EF4-FFF2-40B4-BE49-F238E27FC236}">
                <a16:creationId xmlns:a16="http://schemas.microsoft.com/office/drawing/2014/main" id="{6221E647-E857-6CC7-5E15-6EB290DE0E0E}"/>
              </a:ext>
            </a:extLst>
          </p:cNvPr>
          <p:cNvSpPr>
            <a:spLocks noGrp="1"/>
          </p:cNvSpPr>
          <p:nvPr>
            <p:ph idx="1"/>
          </p:nvPr>
        </p:nvSpPr>
        <p:spPr>
          <a:xfrm>
            <a:off x="711687" y="2473726"/>
            <a:ext cx="5781187" cy="3146408"/>
          </a:xfrm>
        </p:spPr>
        <p:txBody>
          <a:bodyPr anchor="t">
            <a:normAutofit fontScale="77500" lnSpcReduction="20000"/>
          </a:bodyPr>
          <a:lstStyle/>
          <a:p>
            <a:r>
              <a:rPr lang="en-US">
                <a:latin typeface="Arial"/>
                <a:cs typeface="Arial"/>
              </a:rPr>
              <a:t>Available Toolchains: Cadence Suite, Synopsys Suite, Xilinx Tools </a:t>
            </a:r>
          </a:p>
          <a:p>
            <a:r>
              <a:rPr lang="en-US">
                <a:latin typeface="Arial"/>
                <a:cs typeface="Arial"/>
              </a:rPr>
              <a:t>Design &amp; Synthesis: Cadence </a:t>
            </a:r>
            <a:r>
              <a:rPr lang="en-US" err="1">
                <a:latin typeface="Arial"/>
                <a:cs typeface="Arial"/>
              </a:rPr>
              <a:t>Xcelium</a:t>
            </a:r>
            <a:r>
              <a:rPr lang="en-US">
                <a:latin typeface="Arial"/>
                <a:cs typeface="Arial"/>
              </a:rPr>
              <a:t>, Cadence Genus, Xilinx </a:t>
            </a:r>
            <a:r>
              <a:rPr lang="en-US" err="1">
                <a:latin typeface="Arial"/>
                <a:cs typeface="Arial"/>
              </a:rPr>
              <a:t>Vivado</a:t>
            </a:r>
            <a:endParaRPr lang="en-US">
              <a:latin typeface="Arial"/>
              <a:cs typeface="Arial"/>
            </a:endParaRPr>
          </a:p>
          <a:p>
            <a:r>
              <a:rPr lang="en-US">
                <a:latin typeface="Arial"/>
                <a:cs typeface="Arial"/>
              </a:rPr>
              <a:t>Verification: Synopsys VCS, Cadence </a:t>
            </a:r>
            <a:r>
              <a:rPr lang="en-US" err="1">
                <a:latin typeface="Arial"/>
                <a:cs typeface="Arial"/>
              </a:rPr>
              <a:t>Xcelium</a:t>
            </a:r>
            <a:r>
              <a:rPr lang="en-US">
                <a:latin typeface="Arial"/>
                <a:cs typeface="Arial"/>
              </a:rPr>
              <a:t>, Cadence Jasper, Xilinx </a:t>
            </a:r>
            <a:r>
              <a:rPr lang="en-US" err="1">
                <a:latin typeface="Arial"/>
                <a:cs typeface="Arial"/>
              </a:rPr>
              <a:t>Vivado</a:t>
            </a:r>
            <a:r>
              <a:rPr lang="en-US">
                <a:latin typeface="Arial"/>
                <a:cs typeface="Arial"/>
              </a:rPr>
              <a:t>, Cadence Conformal </a:t>
            </a:r>
          </a:p>
          <a:p>
            <a:r>
              <a:rPr lang="en-US">
                <a:latin typeface="Arial"/>
                <a:cs typeface="Arial"/>
              </a:rPr>
              <a:t>Synthesis: Cadence Genus, Cadence Modus </a:t>
            </a:r>
          </a:p>
          <a:p>
            <a:r>
              <a:rPr lang="en-US">
                <a:latin typeface="Arial"/>
                <a:cs typeface="Arial"/>
              </a:rPr>
              <a:t>Physical Layout: Cadence Virtuoso, Cadence Innovus, Cadence Pegasus </a:t>
            </a:r>
            <a:br>
              <a:rPr lang="en-US"/>
            </a:br>
            <a:endParaRPr lang="en-US"/>
          </a:p>
          <a:p>
            <a:pPr marL="0" indent="0">
              <a:buNone/>
            </a:pPr>
            <a:endParaRPr lang="en-US"/>
          </a:p>
        </p:txBody>
      </p:sp>
      <p:pic>
        <p:nvPicPr>
          <p:cNvPr id="5" name="Picture 4" descr="A person with a beard and mustache wearing a striped shirt&#10;&#10;AI-generated content may be incorrect.">
            <a:extLst>
              <a:ext uri="{FF2B5EF4-FFF2-40B4-BE49-F238E27FC236}">
                <a16:creationId xmlns:a16="http://schemas.microsoft.com/office/drawing/2014/main" id="{28A097B9-80CF-82B7-00D7-7F9C24DA2A96}"/>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screenshot of a computer&#10;&#10;AI-generated content may be incorrect.">
            <a:extLst>
              <a:ext uri="{FF2B5EF4-FFF2-40B4-BE49-F238E27FC236}">
                <a16:creationId xmlns:a16="http://schemas.microsoft.com/office/drawing/2014/main" id="{75CFC665-1394-4A3D-A0D2-6CAA19D7132B}"/>
              </a:ext>
            </a:extLst>
          </p:cNvPr>
          <p:cNvPicPr>
            <a:picLocks noChangeAspect="1"/>
          </p:cNvPicPr>
          <p:nvPr/>
        </p:nvPicPr>
        <p:blipFill>
          <a:blip r:embed="rId3"/>
          <a:stretch>
            <a:fillRect/>
          </a:stretch>
        </p:blipFill>
        <p:spPr>
          <a:xfrm>
            <a:off x="7178953" y="1823710"/>
            <a:ext cx="4491235" cy="4044569"/>
          </a:xfrm>
          <a:prstGeom prst="rect">
            <a:avLst/>
          </a:prstGeom>
        </p:spPr>
      </p:pic>
    </p:spTree>
    <p:extLst>
      <p:ext uri="{BB962C8B-B14F-4D97-AF65-F5344CB8AC3E}">
        <p14:creationId xmlns:p14="http://schemas.microsoft.com/office/powerpoint/2010/main" val="290860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CE23C-F8E1-6326-F414-EBA1DDB9B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EE44E-2E30-FA15-A4DF-0898870D21E7}"/>
              </a:ext>
            </a:extLst>
          </p:cNvPr>
          <p:cNvSpPr>
            <a:spLocks noGrp="1"/>
          </p:cNvSpPr>
          <p:nvPr>
            <p:ph type="title"/>
          </p:nvPr>
        </p:nvSpPr>
        <p:spPr>
          <a:xfrm>
            <a:off x="1104900" y="1110050"/>
            <a:ext cx="4508204" cy="718150"/>
          </a:xfrm>
        </p:spPr>
        <p:txBody>
          <a:bodyPr/>
          <a:lstStyle/>
          <a:p>
            <a:r>
              <a:rPr lang="en-US">
                <a:latin typeface="Arial Black"/>
              </a:rPr>
              <a:t>Full Core Verification</a:t>
            </a:r>
            <a:endParaRPr lang="en-US"/>
          </a:p>
        </p:txBody>
      </p:sp>
      <p:sp>
        <p:nvSpPr>
          <p:cNvPr id="13" name="TextBox 12">
            <a:extLst>
              <a:ext uri="{FF2B5EF4-FFF2-40B4-BE49-F238E27FC236}">
                <a16:creationId xmlns:a16="http://schemas.microsoft.com/office/drawing/2014/main" id="{47971635-8980-6768-36B2-6473FB8E9CB9}"/>
              </a:ext>
            </a:extLst>
          </p:cNvPr>
          <p:cNvSpPr txBox="1"/>
          <p:nvPr/>
        </p:nvSpPr>
        <p:spPr>
          <a:xfrm>
            <a:off x="1108361" y="2007079"/>
            <a:ext cx="4196113"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latin typeface="Aptos"/>
                <a:ea typeface="Calibri"/>
                <a:cs typeface="Calibri"/>
              </a:rPr>
              <a:t>Testing of completed core using randomized instruction generation.</a:t>
            </a:r>
          </a:p>
          <a:p>
            <a:pPr marL="285750" indent="-285750">
              <a:buFont typeface="Arial"/>
              <a:buChar char="•"/>
            </a:pPr>
            <a:endParaRPr lang="en-US">
              <a:latin typeface="Aptos"/>
              <a:ea typeface="Calibri"/>
              <a:cs typeface="Calibri"/>
            </a:endParaRPr>
          </a:p>
          <a:p>
            <a:pPr marL="285750" indent="-285750">
              <a:buFont typeface="Arial"/>
              <a:buChar char="•"/>
            </a:pPr>
            <a:r>
              <a:rPr lang="en-US">
                <a:latin typeface="Aptos"/>
                <a:ea typeface="Calibri"/>
                <a:cs typeface="Calibri"/>
              </a:rPr>
              <a:t>Comparison with emulator for validation.</a:t>
            </a:r>
          </a:p>
          <a:p>
            <a:pPr marL="285750" indent="-285750">
              <a:buFont typeface="Arial"/>
              <a:buChar char="•"/>
            </a:pPr>
            <a:endParaRPr lang="en-US">
              <a:latin typeface="Aptos"/>
              <a:ea typeface="Calibri"/>
              <a:cs typeface="Calibri"/>
            </a:endParaRPr>
          </a:p>
          <a:p>
            <a:pPr marL="285750" indent="-285750">
              <a:buFont typeface="Arial"/>
              <a:buChar char="•"/>
            </a:pPr>
            <a:r>
              <a:rPr lang="en-US">
                <a:latin typeface="Aptos"/>
                <a:ea typeface="Calibri"/>
                <a:cs typeface="Calibri"/>
              </a:rPr>
              <a:t>Automation of result analysis.</a:t>
            </a:r>
          </a:p>
          <a:p>
            <a:endParaRPr lang="en-US">
              <a:ea typeface="Calibri"/>
              <a:cs typeface="Calibri"/>
            </a:endParaRPr>
          </a:p>
        </p:txBody>
      </p:sp>
      <p:pic>
        <p:nvPicPr>
          <p:cNvPr id="3" name="Picture 2" descr="A screenshot of a computer program&#10;&#10;AI-generated content may be incorrect.">
            <a:extLst>
              <a:ext uri="{FF2B5EF4-FFF2-40B4-BE49-F238E27FC236}">
                <a16:creationId xmlns:a16="http://schemas.microsoft.com/office/drawing/2014/main" id="{B747C0C0-78FE-0085-CF40-509291B9BB4B}"/>
              </a:ext>
            </a:extLst>
          </p:cNvPr>
          <p:cNvPicPr>
            <a:picLocks noChangeAspect="1"/>
          </p:cNvPicPr>
          <p:nvPr/>
        </p:nvPicPr>
        <p:blipFill>
          <a:blip r:embed="rId3"/>
          <a:srcRect l="16463" r="20133"/>
          <a:stretch/>
        </p:blipFill>
        <p:spPr>
          <a:xfrm>
            <a:off x="6509681" y="331611"/>
            <a:ext cx="4634327" cy="6032500"/>
          </a:xfrm>
          <a:prstGeom prst="rect">
            <a:avLst/>
          </a:prstGeom>
        </p:spPr>
      </p:pic>
      <p:pic>
        <p:nvPicPr>
          <p:cNvPr id="5" name="Picture 4" descr="A person in a suit&#10;&#10;AI-generated content may be incorrect.">
            <a:extLst>
              <a:ext uri="{FF2B5EF4-FFF2-40B4-BE49-F238E27FC236}">
                <a16:creationId xmlns:a16="http://schemas.microsoft.com/office/drawing/2014/main" id="{33005A16-BDEB-42F0-0987-DDE4CD1CC560}"/>
              </a:ext>
            </a:extLst>
          </p:cNvPr>
          <p:cNvPicPr>
            <a:picLocks noChangeAspect="1"/>
          </p:cNvPicPr>
          <p:nvPr/>
        </p:nvPicPr>
        <p:blipFill>
          <a:blip r:embed="rId4"/>
          <a:stretch>
            <a:fillRect/>
          </a:stretch>
        </p:blipFill>
        <p:spPr>
          <a:xfrm>
            <a:off x="11318345" y="190500"/>
            <a:ext cx="720725" cy="730250"/>
          </a:xfrm>
          <a:prstGeom prst="rect">
            <a:avLst/>
          </a:prstGeom>
        </p:spPr>
      </p:pic>
    </p:spTree>
    <p:extLst>
      <p:ext uri="{BB962C8B-B14F-4D97-AF65-F5344CB8AC3E}">
        <p14:creationId xmlns:p14="http://schemas.microsoft.com/office/powerpoint/2010/main" val="4226495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C5935-60C4-78AB-94ED-7B1603F0E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4A1423-1E4C-A9A4-8A49-47C9D0E4356F}"/>
              </a:ext>
            </a:extLst>
          </p:cNvPr>
          <p:cNvSpPr>
            <a:spLocks noGrp="1"/>
          </p:cNvSpPr>
          <p:nvPr>
            <p:ph type="title"/>
          </p:nvPr>
        </p:nvSpPr>
        <p:spPr>
          <a:xfrm>
            <a:off x="900289" y="171661"/>
            <a:ext cx="4508204" cy="718150"/>
          </a:xfrm>
        </p:spPr>
        <p:txBody>
          <a:bodyPr/>
          <a:lstStyle/>
          <a:p>
            <a:r>
              <a:rPr lang="en-US">
                <a:latin typeface="Arial Black"/>
              </a:rPr>
              <a:t>Full Core Verification</a:t>
            </a:r>
            <a:endParaRPr lang="en-US"/>
          </a:p>
        </p:txBody>
      </p:sp>
      <p:sp>
        <p:nvSpPr>
          <p:cNvPr id="13" name="TextBox 12">
            <a:extLst>
              <a:ext uri="{FF2B5EF4-FFF2-40B4-BE49-F238E27FC236}">
                <a16:creationId xmlns:a16="http://schemas.microsoft.com/office/drawing/2014/main" id="{38DF5BEC-F1E5-D69D-6F23-3122511C64DF}"/>
              </a:ext>
            </a:extLst>
          </p:cNvPr>
          <p:cNvSpPr txBox="1"/>
          <p:nvPr/>
        </p:nvSpPr>
        <p:spPr>
          <a:xfrm>
            <a:off x="1150694" y="1026357"/>
            <a:ext cx="4506557"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Emulator &amp; Compiler written in C++</a:t>
            </a:r>
            <a:endParaRPr lang="en-US"/>
          </a:p>
          <a:p>
            <a:pPr marL="285750" indent="-285750">
              <a:buFont typeface="Arial"/>
              <a:buChar char="•"/>
            </a:pPr>
            <a:r>
              <a:rPr lang="en-US">
                <a:ea typeface="Calibri"/>
                <a:cs typeface="Calibri"/>
              </a:rPr>
              <a:t>RV32 instruction generator in System-Verilog.</a:t>
            </a:r>
          </a:p>
          <a:p>
            <a:pPr marL="285750" indent="-285750">
              <a:buFont typeface="Arial"/>
              <a:buChar char="•"/>
            </a:pPr>
            <a:r>
              <a:rPr lang="en-US">
                <a:ea typeface="Calibri"/>
                <a:cs typeface="Calibri"/>
              </a:rPr>
              <a:t>Analysis program written in C#</a:t>
            </a:r>
          </a:p>
          <a:p>
            <a:endParaRPr lang="en-US">
              <a:ea typeface="Calibri"/>
              <a:cs typeface="Calibri"/>
            </a:endParaRPr>
          </a:p>
        </p:txBody>
      </p:sp>
      <p:pic>
        <p:nvPicPr>
          <p:cNvPr id="6" name="Picture 5">
            <a:extLst>
              <a:ext uri="{FF2B5EF4-FFF2-40B4-BE49-F238E27FC236}">
                <a16:creationId xmlns:a16="http://schemas.microsoft.com/office/drawing/2014/main" id="{7F4F2635-B6E4-E35E-42C8-271885DD6FD5}"/>
              </a:ext>
            </a:extLst>
          </p:cNvPr>
          <p:cNvPicPr>
            <a:picLocks noChangeAspect="1"/>
          </p:cNvPicPr>
          <p:nvPr/>
        </p:nvPicPr>
        <p:blipFill>
          <a:blip r:embed="rId3"/>
          <a:stretch>
            <a:fillRect/>
          </a:stretch>
        </p:blipFill>
        <p:spPr>
          <a:xfrm>
            <a:off x="508001" y="1869722"/>
            <a:ext cx="7697611" cy="4332111"/>
          </a:xfrm>
          <a:prstGeom prst="rect">
            <a:avLst/>
          </a:prstGeom>
        </p:spPr>
      </p:pic>
      <p:pic>
        <p:nvPicPr>
          <p:cNvPr id="4" name="Picture 3" descr="A screenshot of a computer code&#10;&#10;AI-generated content may be incorrect.">
            <a:extLst>
              <a:ext uri="{FF2B5EF4-FFF2-40B4-BE49-F238E27FC236}">
                <a16:creationId xmlns:a16="http://schemas.microsoft.com/office/drawing/2014/main" id="{517E0325-7D45-1EB2-A329-D43E15A64143}"/>
              </a:ext>
            </a:extLst>
          </p:cNvPr>
          <p:cNvPicPr>
            <a:picLocks noChangeAspect="1"/>
          </p:cNvPicPr>
          <p:nvPr/>
        </p:nvPicPr>
        <p:blipFill>
          <a:blip r:embed="rId4"/>
          <a:stretch>
            <a:fillRect/>
          </a:stretch>
        </p:blipFill>
        <p:spPr>
          <a:xfrm>
            <a:off x="7374840" y="289278"/>
            <a:ext cx="4617820" cy="5912556"/>
          </a:xfrm>
          <a:prstGeom prst="rect">
            <a:avLst/>
          </a:prstGeom>
        </p:spPr>
      </p:pic>
      <p:pic>
        <p:nvPicPr>
          <p:cNvPr id="5" name="Picture 4" descr="A person in a suit&#10;&#10;AI-generated content may be incorrect.">
            <a:extLst>
              <a:ext uri="{FF2B5EF4-FFF2-40B4-BE49-F238E27FC236}">
                <a16:creationId xmlns:a16="http://schemas.microsoft.com/office/drawing/2014/main" id="{C1173873-8780-7FBD-2D5B-852C5755EEAC}"/>
              </a:ext>
            </a:extLst>
          </p:cNvPr>
          <p:cNvPicPr>
            <a:picLocks noChangeAspect="1"/>
          </p:cNvPicPr>
          <p:nvPr/>
        </p:nvPicPr>
        <p:blipFill>
          <a:blip r:embed="rId5"/>
          <a:stretch>
            <a:fillRect/>
          </a:stretch>
        </p:blipFill>
        <p:spPr>
          <a:xfrm>
            <a:off x="11318345" y="190500"/>
            <a:ext cx="720725" cy="730250"/>
          </a:xfrm>
          <a:prstGeom prst="rect">
            <a:avLst/>
          </a:prstGeom>
        </p:spPr>
      </p:pic>
    </p:spTree>
    <p:extLst>
      <p:ext uri="{BB962C8B-B14F-4D97-AF65-F5344CB8AC3E}">
        <p14:creationId xmlns:p14="http://schemas.microsoft.com/office/powerpoint/2010/main" val="39102011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1037A-2967-6A13-EA0A-29FFB0AD0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FFB037-ED92-93F2-5AF2-4F118CB02F87}"/>
              </a:ext>
            </a:extLst>
          </p:cNvPr>
          <p:cNvSpPr>
            <a:spLocks noGrp="1"/>
          </p:cNvSpPr>
          <p:nvPr>
            <p:ph type="title"/>
          </p:nvPr>
        </p:nvSpPr>
        <p:spPr>
          <a:xfrm>
            <a:off x="900289" y="171661"/>
            <a:ext cx="4508204" cy="718150"/>
          </a:xfrm>
        </p:spPr>
        <p:txBody>
          <a:bodyPr/>
          <a:lstStyle/>
          <a:p>
            <a:r>
              <a:rPr lang="en-US">
                <a:latin typeface="Arial Black"/>
              </a:rPr>
              <a:t>Full Core Verification</a:t>
            </a:r>
            <a:endParaRPr lang="en-US"/>
          </a:p>
        </p:txBody>
      </p:sp>
      <p:sp>
        <p:nvSpPr>
          <p:cNvPr id="13" name="TextBox 12">
            <a:extLst>
              <a:ext uri="{FF2B5EF4-FFF2-40B4-BE49-F238E27FC236}">
                <a16:creationId xmlns:a16="http://schemas.microsoft.com/office/drawing/2014/main" id="{7A2D3E26-5717-7416-5DB6-7D5ED33ADAE9}"/>
              </a:ext>
            </a:extLst>
          </p:cNvPr>
          <p:cNvSpPr txBox="1"/>
          <p:nvPr/>
        </p:nvSpPr>
        <p:spPr>
          <a:xfrm>
            <a:off x="1150694" y="1026357"/>
            <a:ext cx="4944001" cy="16619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The 'log-checker' analysis program compares the 260k instruction results from both the emulator and core. Verified with 3rd party tools (Ripes.me)</a:t>
            </a:r>
          </a:p>
          <a:p>
            <a:pPr marL="285750" indent="-285750">
              <a:buFont typeface="Arial"/>
              <a:buChar char="•"/>
            </a:pPr>
            <a:r>
              <a:rPr lang="en-US">
                <a:ea typeface="Calibri"/>
                <a:cs typeface="Calibri"/>
              </a:rPr>
              <a:t>CPU state is parsed to formatted (.</a:t>
            </a:r>
            <a:r>
              <a:rPr lang="en-US" err="1">
                <a:ea typeface="Calibri"/>
                <a:cs typeface="Calibri"/>
              </a:rPr>
              <a:t>xls</a:t>
            </a:r>
            <a:r>
              <a:rPr lang="en-US">
                <a:ea typeface="Calibri"/>
                <a:cs typeface="Calibri"/>
              </a:rPr>
              <a:t>) or .csv file for further debugging.</a:t>
            </a:r>
          </a:p>
          <a:p>
            <a:endParaRPr lang="en-US">
              <a:ea typeface="Calibri"/>
              <a:cs typeface="Calibri"/>
            </a:endParaRPr>
          </a:p>
        </p:txBody>
      </p:sp>
      <p:pic>
        <p:nvPicPr>
          <p:cNvPr id="3" name="Picture 2" descr="A screenshot of a computer&#10;&#10;AI-generated content may be incorrect.">
            <a:extLst>
              <a:ext uri="{FF2B5EF4-FFF2-40B4-BE49-F238E27FC236}">
                <a16:creationId xmlns:a16="http://schemas.microsoft.com/office/drawing/2014/main" id="{E6FE77EA-DDFA-C2B7-452C-287B61AB0D15}"/>
              </a:ext>
            </a:extLst>
          </p:cNvPr>
          <p:cNvPicPr>
            <a:picLocks noChangeAspect="1"/>
          </p:cNvPicPr>
          <p:nvPr/>
        </p:nvPicPr>
        <p:blipFill>
          <a:blip r:embed="rId3"/>
          <a:stretch>
            <a:fillRect/>
          </a:stretch>
        </p:blipFill>
        <p:spPr>
          <a:xfrm>
            <a:off x="8544603" y="529166"/>
            <a:ext cx="2800404" cy="582083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5181E91-A388-1EB0-0766-0D8D37DB144E}"/>
              </a:ext>
            </a:extLst>
          </p:cNvPr>
          <p:cNvPicPr>
            <a:picLocks noChangeAspect="1"/>
          </p:cNvPicPr>
          <p:nvPr/>
        </p:nvPicPr>
        <p:blipFill>
          <a:blip r:embed="rId4"/>
          <a:stretch>
            <a:fillRect/>
          </a:stretch>
        </p:blipFill>
        <p:spPr>
          <a:xfrm>
            <a:off x="898174" y="2480850"/>
            <a:ext cx="7130586" cy="3883863"/>
          </a:xfrm>
          <a:prstGeom prst="rect">
            <a:avLst/>
          </a:prstGeom>
        </p:spPr>
      </p:pic>
      <p:pic>
        <p:nvPicPr>
          <p:cNvPr id="6" name="Picture 5" descr="A person in a suit&#10;&#10;AI-generated content may be incorrect.">
            <a:extLst>
              <a:ext uri="{FF2B5EF4-FFF2-40B4-BE49-F238E27FC236}">
                <a16:creationId xmlns:a16="http://schemas.microsoft.com/office/drawing/2014/main" id="{4D95B777-671C-1213-E447-E673248AF713}"/>
              </a:ext>
            </a:extLst>
          </p:cNvPr>
          <p:cNvPicPr>
            <a:picLocks noChangeAspect="1"/>
          </p:cNvPicPr>
          <p:nvPr/>
        </p:nvPicPr>
        <p:blipFill>
          <a:blip r:embed="rId5"/>
          <a:stretch>
            <a:fillRect/>
          </a:stretch>
        </p:blipFill>
        <p:spPr>
          <a:xfrm>
            <a:off x="11318345" y="190500"/>
            <a:ext cx="720725" cy="730250"/>
          </a:xfrm>
          <a:prstGeom prst="rect">
            <a:avLst/>
          </a:prstGeom>
        </p:spPr>
      </p:pic>
    </p:spTree>
    <p:extLst>
      <p:ext uri="{BB962C8B-B14F-4D97-AF65-F5344CB8AC3E}">
        <p14:creationId xmlns:p14="http://schemas.microsoft.com/office/powerpoint/2010/main" val="32172896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35C-3907-72DD-FACE-A56F633A7D8B}"/>
              </a:ext>
            </a:extLst>
          </p:cNvPr>
          <p:cNvSpPr>
            <a:spLocks noGrp="1"/>
          </p:cNvSpPr>
          <p:nvPr>
            <p:ph type="title"/>
          </p:nvPr>
        </p:nvSpPr>
        <p:spPr/>
        <p:txBody>
          <a:bodyPr/>
          <a:lstStyle/>
          <a:p>
            <a:r>
              <a:rPr lang="en-US">
                <a:latin typeface="Arial Black"/>
              </a:rPr>
              <a:t>Logic Equivalency Checking using Conformal LEC</a:t>
            </a:r>
            <a:endParaRPr lang="en-US"/>
          </a:p>
        </p:txBody>
      </p:sp>
      <p:sp>
        <p:nvSpPr>
          <p:cNvPr id="3" name="Content Placeholder 2">
            <a:extLst>
              <a:ext uri="{FF2B5EF4-FFF2-40B4-BE49-F238E27FC236}">
                <a16:creationId xmlns:a16="http://schemas.microsoft.com/office/drawing/2014/main" id="{A7EF626D-2F7B-4DD5-D824-718CCE93548C}"/>
              </a:ext>
            </a:extLst>
          </p:cNvPr>
          <p:cNvSpPr>
            <a:spLocks noGrp="1"/>
          </p:cNvSpPr>
          <p:nvPr>
            <p:ph idx="1"/>
          </p:nvPr>
        </p:nvSpPr>
        <p:spPr/>
        <p:txBody>
          <a:bodyPr/>
          <a:lstStyle/>
          <a:p>
            <a:r>
              <a:rPr lang="en-US">
                <a:latin typeface="Arial"/>
                <a:cs typeface="Arial"/>
              </a:rPr>
              <a:t>Stretch Goal </a:t>
            </a:r>
          </a:p>
          <a:p>
            <a:r>
              <a:rPr lang="en-US">
                <a:latin typeface="Arial"/>
                <a:cs typeface="Arial"/>
              </a:rPr>
              <a:t>Used </a:t>
            </a:r>
            <a:r>
              <a:rPr lang="en-US" err="1">
                <a:latin typeface="Arial"/>
                <a:cs typeface="Arial"/>
              </a:rPr>
              <a:t>write_do_lec</a:t>
            </a:r>
            <a:r>
              <a:rPr lang="en-US">
                <a:latin typeface="Arial"/>
                <a:cs typeface="Arial"/>
              </a:rPr>
              <a:t> command in Genus to generate .do file for Conformal </a:t>
            </a:r>
          </a:p>
          <a:p>
            <a:r>
              <a:rPr lang="en-US">
                <a:latin typeface="Arial"/>
                <a:cs typeface="Arial"/>
              </a:rPr>
              <a:t>Command: </a:t>
            </a:r>
            <a:r>
              <a:rPr lang="en-US" err="1">
                <a:latin typeface="Arial"/>
                <a:cs typeface="Arial"/>
              </a:rPr>
              <a:t>lec</a:t>
            </a:r>
            <a:r>
              <a:rPr lang="en-US">
                <a:latin typeface="Arial"/>
                <a:cs typeface="Arial"/>
              </a:rPr>
              <a:t> –XL –</a:t>
            </a:r>
            <a:r>
              <a:rPr lang="en-US" err="1">
                <a:latin typeface="Arial"/>
                <a:cs typeface="Arial"/>
              </a:rPr>
              <a:t>nogui</a:t>
            </a:r>
            <a:r>
              <a:rPr lang="en-US">
                <a:latin typeface="Arial"/>
                <a:cs typeface="Arial"/>
              </a:rPr>
              <a:t> –color –64 –</a:t>
            </a:r>
            <a:r>
              <a:rPr lang="en-US" err="1">
                <a:latin typeface="Arial"/>
                <a:cs typeface="Arial"/>
              </a:rPr>
              <a:t>dofile</a:t>
            </a:r>
            <a:r>
              <a:rPr lang="en-US">
                <a:latin typeface="Arial"/>
                <a:cs typeface="Arial"/>
              </a:rPr>
              <a:t> &lt;.do file here&gt; </a:t>
            </a:r>
          </a:p>
          <a:p>
            <a:r>
              <a:rPr lang="en-US">
                <a:latin typeface="Arial"/>
                <a:cs typeface="Arial"/>
              </a:rPr>
              <a:t>RTL vs. Netlist Equivalence </a:t>
            </a:r>
          </a:p>
          <a:p>
            <a:r>
              <a:rPr lang="en-US">
                <a:latin typeface="Arial"/>
                <a:cs typeface="Arial"/>
              </a:rPr>
              <a:t>Type of formal verification </a:t>
            </a:r>
          </a:p>
          <a:p>
            <a:r>
              <a:rPr lang="en-US">
                <a:latin typeface="Arial"/>
                <a:cs typeface="Arial"/>
              </a:rPr>
              <a:t>Ensures functional correctness was maintained after synthesis with respect to RTL</a:t>
            </a:r>
          </a:p>
        </p:txBody>
      </p:sp>
      <p:pic>
        <p:nvPicPr>
          <p:cNvPr id="6" name="Picture 5" descr="A person with a beard and mustache wearing a striped shirt&#10;&#10;AI-generated content may be incorrect.">
            <a:extLst>
              <a:ext uri="{FF2B5EF4-FFF2-40B4-BE49-F238E27FC236}">
                <a16:creationId xmlns:a16="http://schemas.microsoft.com/office/drawing/2014/main" id="{B1FCAED5-5602-2EC1-5EFA-CBD6B1E41DAC}"/>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7964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1E1D-65E4-8B43-8BFC-9429E51FA6B7}"/>
              </a:ext>
            </a:extLst>
          </p:cNvPr>
          <p:cNvSpPr>
            <a:spLocks noGrp="1"/>
          </p:cNvSpPr>
          <p:nvPr>
            <p:ph type="title"/>
          </p:nvPr>
        </p:nvSpPr>
        <p:spPr>
          <a:xfrm>
            <a:off x="796242" y="994303"/>
            <a:ext cx="9982201" cy="718150"/>
          </a:xfrm>
        </p:spPr>
        <p:txBody>
          <a:bodyPr/>
          <a:lstStyle/>
          <a:p>
            <a:r>
              <a:rPr lang="en-US">
                <a:latin typeface="Arial Black"/>
              </a:rPr>
              <a:t>Logic Equivalency Results </a:t>
            </a:r>
            <a:endParaRPr lang="en-US"/>
          </a:p>
        </p:txBody>
      </p:sp>
      <p:pic>
        <p:nvPicPr>
          <p:cNvPr id="3" name="Picture 2" descr="A screenshot of a computer screen&#10;&#10;AI-generated content may be incorrect.">
            <a:extLst>
              <a:ext uri="{FF2B5EF4-FFF2-40B4-BE49-F238E27FC236}">
                <a16:creationId xmlns:a16="http://schemas.microsoft.com/office/drawing/2014/main" id="{1F633AE3-26D5-A834-9268-DCA114B899E0}"/>
              </a:ext>
            </a:extLst>
          </p:cNvPr>
          <p:cNvPicPr>
            <a:picLocks noChangeAspect="1"/>
          </p:cNvPicPr>
          <p:nvPr/>
        </p:nvPicPr>
        <p:blipFill>
          <a:blip r:embed="rId2"/>
          <a:stretch>
            <a:fillRect/>
          </a:stretch>
        </p:blipFill>
        <p:spPr>
          <a:xfrm>
            <a:off x="5781474" y="434050"/>
            <a:ext cx="5422902" cy="5854861"/>
          </a:xfrm>
          <a:prstGeom prst="rect">
            <a:avLst/>
          </a:prstGeom>
        </p:spPr>
      </p:pic>
      <p:sp>
        <p:nvSpPr>
          <p:cNvPr id="4" name="TextBox 3">
            <a:extLst>
              <a:ext uri="{FF2B5EF4-FFF2-40B4-BE49-F238E27FC236}">
                <a16:creationId xmlns:a16="http://schemas.microsoft.com/office/drawing/2014/main" id="{C666EF75-CB09-3FA7-A780-A654BE62B53C}"/>
              </a:ext>
            </a:extLst>
          </p:cNvPr>
          <p:cNvSpPr txBox="1"/>
          <p:nvPr/>
        </p:nvSpPr>
        <p:spPr>
          <a:xfrm>
            <a:off x="797964" y="2027535"/>
            <a:ext cx="2683348"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Successfully obtained a passing logic equivalency report.</a:t>
            </a:r>
          </a:p>
          <a:p>
            <a:pPr marL="285750" indent="-285750">
              <a:buFont typeface="Arial"/>
              <a:buChar char="•"/>
            </a:pPr>
            <a:r>
              <a:rPr lang="en-US">
                <a:ea typeface="Calibri"/>
                <a:cs typeface="Calibri"/>
              </a:rPr>
              <a:t>Initially had to debug non -equivalent faults through diagnoses and netlist review</a:t>
            </a:r>
          </a:p>
          <a:p>
            <a:pPr marL="285750" indent="-285750">
              <a:buFont typeface="Arial"/>
              <a:buChar char="•"/>
            </a:pPr>
            <a:endParaRPr lang="en-US">
              <a:ea typeface="Calibri"/>
              <a:cs typeface="Calibri"/>
            </a:endParaRPr>
          </a:p>
        </p:txBody>
      </p:sp>
      <p:sp>
        <p:nvSpPr>
          <p:cNvPr id="5" name="Arrow: Left 4">
            <a:extLst>
              <a:ext uri="{FF2B5EF4-FFF2-40B4-BE49-F238E27FC236}">
                <a16:creationId xmlns:a16="http://schemas.microsoft.com/office/drawing/2014/main" id="{37EC7B7F-EC3B-C0A5-5350-04BFDD7445D2}"/>
              </a:ext>
            </a:extLst>
          </p:cNvPr>
          <p:cNvSpPr/>
          <p:nvPr/>
        </p:nvSpPr>
        <p:spPr>
          <a:xfrm>
            <a:off x="10796077" y="5357143"/>
            <a:ext cx="665412" cy="32547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Calibri"/>
                <a:cs typeface="Calibri"/>
              </a:rPr>
              <a:t>Pass</a:t>
            </a:r>
            <a:endParaRPr lang="en-US">
              <a:solidFill>
                <a:schemeClr val="tx1"/>
              </a:solidFill>
            </a:endParaRPr>
          </a:p>
        </p:txBody>
      </p:sp>
      <p:sp>
        <p:nvSpPr>
          <p:cNvPr id="6" name="Arrow: Left 5">
            <a:extLst>
              <a:ext uri="{FF2B5EF4-FFF2-40B4-BE49-F238E27FC236}">
                <a16:creationId xmlns:a16="http://schemas.microsoft.com/office/drawing/2014/main" id="{E6195FD7-C71E-67CD-8108-81F008252B82}"/>
              </a:ext>
            </a:extLst>
          </p:cNvPr>
          <p:cNvSpPr/>
          <p:nvPr/>
        </p:nvSpPr>
        <p:spPr>
          <a:xfrm rot="10800000">
            <a:off x="4610951" y="5303929"/>
            <a:ext cx="1099377" cy="44843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8" name="TextBox 7">
            <a:extLst>
              <a:ext uri="{FF2B5EF4-FFF2-40B4-BE49-F238E27FC236}">
                <a16:creationId xmlns:a16="http://schemas.microsoft.com/office/drawing/2014/main" id="{82FA2C7C-521C-0B4C-200C-A57B6FF50A1B}"/>
              </a:ext>
            </a:extLst>
          </p:cNvPr>
          <p:cNvSpPr txBox="1"/>
          <p:nvPr/>
        </p:nvSpPr>
        <p:spPr>
          <a:xfrm>
            <a:off x="1844350" y="4802543"/>
            <a:ext cx="2596555"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a:ea typeface="Calibri" panose="020F0502020204030204"/>
                <a:cs typeface="Calibri" panose="020F0502020204030204"/>
              </a:rPr>
              <a:t>In the compare results sections, we see all equivalent compare points and zero non-eq points. </a:t>
            </a:r>
          </a:p>
        </p:txBody>
      </p:sp>
      <p:pic>
        <p:nvPicPr>
          <p:cNvPr id="10" name="Picture 9" descr="A person with a beard and mustache wearing a striped shirt&#10;&#10;AI-generated content may be incorrect.">
            <a:extLst>
              <a:ext uri="{FF2B5EF4-FFF2-40B4-BE49-F238E27FC236}">
                <a16:creationId xmlns:a16="http://schemas.microsoft.com/office/drawing/2014/main" id="{434BA56D-C507-9C4F-717A-721FF440ADF7}"/>
              </a:ext>
            </a:extLst>
          </p:cNvPr>
          <p:cNvPicPr>
            <a:picLocks noChangeAspect="1"/>
          </p:cNvPicPr>
          <p:nvPr/>
        </p:nvPicPr>
        <p:blipFill>
          <a:blip r:embed="rId3"/>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32124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0C94B-6B09-5BFC-93EB-EA820CC6DA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938C9-3292-C7FE-7377-86B19B6E005D}"/>
              </a:ext>
            </a:extLst>
          </p:cNvPr>
          <p:cNvSpPr>
            <a:spLocks noGrp="1"/>
          </p:cNvSpPr>
          <p:nvPr>
            <p:ph type="title"/>
          </p:nvPr>
        </p:nvSpPr>
        <p:spPr>
          <a:xfrm>
            <a:off x="1104900" y="1110050"/>
            <a:ext cx="9982201" cy="718150"/>
          </a:xfrm>
        </p:spPr>
        <p:txBody>
          <a:bodyPr anchor="ctr">
            <a:normAutofit/>
          </a:bodyPr>
          <a:lstStyle/>
          <a:p>
            <a:r>
              <a:rPr lang="en-US">
                <a:latin typeface="Arial Black"/>
              </a:rPr>
              <a:t>ASIC Flow</a:t>
            </a:r>
            <a:endParaRPr lang="en-US"/>
          </a:p>
        </p:txBody>
      </p:sp>
      <p:sp>
        <p:nvSpPr>
          <p:cNvPr id="22" name="TextBox 21">
            <a:extLst>
              <a:ext uri="{FF2B5EF4-FFF2-40B4-BE49-F238E27FC236}">
                <a16:creationId xmlns:a16="http://schemas.microsoft.com/office/drawing/2014/main" id="{9938AB62-818B-7CB5-B2E2-3B0503C02546}"/>
              </a:ext>
            </a:extLst>
          </p:cNvPr>
          <p:cNvSpPr txBox="1"/>
          <p:nvPr/>
        </p:nvSpPr>
        <p:spPr>
          <a:xfrm>
            <a:off x="822784" y="2440618"/>
            <a:ext cx="4287769"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The ASIC Back-End is very dependent on the front end. The physical layout is heavily dependent on design in the RTL stage, because efficient RTL allows for efficient layout and thus a higher frequency when implemented. </a:t>
            </a:r>
          </a:p>
          <a:p>
            <a:endParaRPr lang="en-US">
              <a:ea typeface="Calibri"/>
              <a:cs typeface="Calibri"/>
            </a:endParaRPr>
          </a:p>
          <a:p>
            <a:r>
              <a:rPr lang="en-US">
                <a:ea typeface="Calibri"/>
                <a:cs typeface="Calibri"/>
              </a:rPr>
              <a:t>The goals for the physical design are a design which can reach 100MHz under the operating conditions of 0.95-1.25V and 0-125C.</a:t>
            </a:r>
          </a:p>
        </p:txBody>
      </p:sp>
      <p:pic>
        <p:nvPicPr>
          <p:cNvPr id="3" name="Picture 2" descr="A person smiling for a selfie&#10;&#10;AI-generated content may be incorrect.">
            <a:extLst>
              <a:ext uri="{FF2B5EF4-FFF2-40B4-BE49-F238E27FC236}">
                <a16:creationId xmlns:a16="http://schemas.microsoft.com/office/drawing/2014/main" id="{1384FA13-8D0B-8ECC-03B6-64FA1AA304A4}"/>
              </a:ext>
            </a:extLst>
          </p:cNvPr>
          <p:cNvPicPr>
            <a:picLocks noChangeAspect="1"/>
          </p:cNvPicPr>
          <p:nvPr/>
        </p:nvPicPr>
        <p:blipFill>
          <a:blip r:embed="rId2"/>
          <a:stretch>
            <a:fillRect/>
          </a:stretch>
        </p:blipFill>
        <p:spPr>
          <a:xfrm>
            <a:off x="11083636" y="1664"/>
            <a:ext cx="1102312" cy="1098983"/>
          </a:xfrm>
          <a:prstGeom prst="rect">
            <a:avLst/>
          </a:prstGeom>
        </p:spPr>
      </p:pic>
      <p:pic>
        <p:nvPicPr>
          <p:cNvPr id="4" name="Picture 3" descr="A diagram of a diagram&#10;&#10;AI-generated content may be incorrect.">
            <a:extLst>
              <a:ext uri="{FF2B5EF4-FFF2-40B4-BE49-F238E27FC236}">
                <a16:creationId xmlns:a16="http://schemas.microsoft.com/office/drawing/2014/main" id="{BFFB47F5-68AD-6027-27DA-81571FCB3F80}"/>
              </a:ext>
            </a:extLst>
          </p:cNvPr>
          <p:cNvPicPr>
            <a:picLocks noChangeAspect="1"/>
          </p:cNvPicPr>
          <p:nvPr/>
        </p:nvPicPr>
        <p:blipFill>
          <a:blip r:embed="rId3"/>
          <a:stretch>
            <a:fillRect/>
          </a:stretch>
        </p:blipFill>
        <p:spPr>
          <a:xfrm>
            <a:off x="6028400" y="1538749"/>
            <a:ext cx="6038850" cy="4638675"/>
          </a:xfrm>
          <a:prstGeom prst="rect">
            <a:avLst/>
          </a:prstGeom>
        </p:spPr>
      </p:pic>
    </p:spTree>
    <p:extLst>
      <p:ext uri="{BB962C8B-B14F-4D97-AF65-F5344CB8AC3E}">
        <p14:creationId xmlns:p14="http://schemas.microsoft.com/office/powerpoint/2010/main" val="3155695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566EB-CD94-68E2-D1F6-D8F704E31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A1B6F-0D2B-7888-28ED-DEC4E9E32240}"/>
              </a:ext>
            </a:extLst>
          </p:cNvPr>
          <p:cNvSpPr>
            <a:spLocks noGrp="1"/>
          </p:cNvSpPr>
          <p:nvPr>
            <p:ph type="title"/>
          </p:nvPr>
        </p:nvSpPr>
        <p:spPr>
          <a:xfrm>
            <a:off x="1104900" y="1110050"/>
            <a:ext cx="9982201" cy="718150"/>
          </a:xfrm>
        </p:spPr>
        <p:txBody>
          <a:bodyPr anchor="ctr">
            <a:normAutofit/>
          </a:bodyPr>
          <a:lstStyle/>
          <a:p>
            <a:r>
              <a:rPr lang="en-US">
                <a:latin typeface="Arial Black"/>
              </a:rPr>
              <a:t>Metrics</a:t>
            </a:r>
            <a:endParaRPr lang="en-US"/>
          </a:p>
        </p:txBody>
      </p:sp>
      <p:sp>
        <p:nvSpPr>
          <p:cNvPr id="22" name="TextBox 21">
            <a:extLst>
              <a:ext uri="{FF2B5EF4-FFF2-40B4-BE49-F238E27FC236}">
                <a16:creationId xmlns:a16="http://schemas.microsoft.com/office/drawing/2014/main" id="{F08EDE73-A4DD-5BB0-468C-9A392482647A}"/>
              </a:ext>
            </a:extLst>
          </p:cNvPr>
          <p:cNvSpPr txBox="1"/>
          <p:nvPr/>
        </p:nvSpPr>
        <p:spPr>
          <a:xfrm>
            <a:off x="778396" y="2470211"/>
            <a:ext cx="11048786" cy="36009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From this point on the project will mainly be defined by slack and DRVs/DRCs, so it is good to define what they are here.</a:t>
            </a:r>
          </a:p>
          <a:p>
            <a:endParaRPr lang="en-US">
              <a:ea typeface="Calibri"/>
              <a:cs typeface="Calibri"/>
            </a:endParaRPr>
          </a:p>
          <a:p>
            <a:r>
              <a:rPr lang="en-US">
                <a:ea typeface="Calibri"/>
                <a:cs typeface="Calibri"/>
              </a:rPr>
              <a:t>Slack represents the available time margin within a clock period before our signal causes a timing failure. Positive slack means that we are ahead of the required time and negative slack means we are causing a violation.</a:t>
            </a:r>
          </a:p>
          <a:p>
            <a:endParaRPr lang="en-US">
              <a:ea typeface="Calibri"/>
              <a:cs typeface="Calibri"/>
            </a:endParaRPr>
          </a:p>
          <a:p>
            <a:r>
              <a:rPr lang="en-US">
                <a:ea typeface="Calibri"/>
                <a:cs typeface="Calibri"/>
              </a:rPr>
              <a:t>We will see slack for setup and hold times. Setup time is the minimum amount of time a signal has to reach an input before the clock edge and hold time is the minimum amount of time after a clock edge where the input must be stable.</a:t>
            </a:r>
          </a:p>
          <a:p>
            <a:endParaRPr lang="en-US">
              <a:ea typeface="Calibri"/>
              <a:cs typeface="Calibri"/>
            </a:endParaRPr>
          </a:p>
          <a:p>
            <a:r>
              <a:rPr lang="en-US">
                <a:ea typeface="Calibri"/>
                <a:cs typeface="Calibri"/>
              </a:rPr>
              <a:t>DRVs and DRCs are design rule violations and design rule checks. Design rule violations are often due to conditions not defined in a PDKs library and can be as simple as driving a capacitance higher than tested. Design rule checks are tests to see manufacturing violations such as minimum spacing between cells or shorts between wires.</a:t>
            </a:r>
          </a:p>
        </p:txBody>
      </p:sp>
      <p:pic>
        <p:nvPicPr>
          <p:cNvPr id="3" name="Picture 2" descr="A person smiling for a selfie&#10;&#10;AI-generated content may be incorrect.">
            <a:extLst>
              <a:ext uri="{FF2B5EF4-FFF2-40B4-BE49-F238E27FC236}">
                <a16:creationId xmlns:a16="http://schemas.microsoft.com/office/drawing/2014/main" id="{CF39BF0C-40A4-27C1-E264-5A508C0CF3E5}"/>
              </a:ext>
            </a:extLst>
          </p:cNvPr>
          <p:cNvPicPr>
            <a:picLocks noChangeAspect="1"/>
          </p:cNvPicPr>
          <p:nvPr/>
        </p:nvPicPr>
        <p:blipFill>
          <a:blip r:embed="rId2"/>
          <a:stretch>
            <a:fillRect/>
          </a:stretch>
        </p:blipFill>
        <p:spPr>
          <a:xfrm>
            <a:off x="11083636" y="1664"/>
            <a:ext cx="1102312" cy="1098983"/>
          </a:xfrm>
          <a:prstGeom prst="rect">
            <a:avLst/>
          </a:prstGeom>
        </p:spPr>
      </p:pic>
    </p:spTree>
    <p:extLst>
      <p:ext uri="{BB962C8B-B14F-4D97-AF65-F5344CB8AC3E}">
        <p14:creationId xmlns:p14="http://schemas.microsoft.com/office/powerpoint/2010/main" val="1820526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52175-6545-1A1A-52D2-EEA6C47D1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EC62B-9467-4F57-15E7-658E188A8768}"/>
              </a:ext>
            </a:extLst>
          </p:cNvPr>
          <p:cNvSpPr>
            <a:spLocks noGrp="1"/>
          </p:cNvSpPr>
          <p:nvPr>
            <p:ph type="title"/>
          </p:nvPr>
        </p:nvSpPr>
        <p:spPr>
          <a:xfrm>
            <a:off x="1104900" y="1110050"/>
            <a:ext cx="9982201" cy="718150"/>
          </a:xfrm>
        </p:spPr>
        <p:txBody>
          <a:bodyPr anchor="ctr">
            <a:normAutofit/>
          </a:bodyPr>
          <a:lstStyle/>
          <a:p>
            <a:r>
              <a:rPr lang="en-US">
                <a:latin typeface="Arial Black"/>
              </a:rPr>
              <a:t>Process</a:t>
            </a:r>
            <a:endParaRPr lang="en-US"/>
          </a:p>
        </p:txBody>
      </p:sp>
      <p:graphicFrame>
        <p:nvGraphicFramePr>
          <p:cNvPr id="13" name="Table 12">
            <a:extLst>
              <a:ext uri="{FF2B5EF4-FFF2-40B4-BE49-F238E27FC236}">
                <a16:creationId xmlns:a16="http://schemas.microsoft.com/office/drawing/2014/main" id="{B9BD89A9-9C33-8969-F8FF-03F015B2F164}"/>
              </a:ext>
            </a:extLst>
          </p:cNvPr>
          <p:cNvGraphicFramePr>
            <a:graphicFrameLocks noGrp="1"/>
          </p:cNvGraphicFramePr>
          <p:nvPr>
            <p:extLst>
              <p:ext uri="{D42A27DB-BD31-4B8C-83A1-F6EECF244321}">
                <p14:modId xmlns:p14="http://schemas.microsoft.com/office/powerpoint/2010/main" val="551316377"/>
              </p:ext>
            </p:extLst>
          </p:nvPr>
        </p:nvGraphicFramePr>
        <p:xfrm>
          <a:off x="5547952" y="470842"/>
          <a:ext cx="5976100" cy="5903272"/>
        </p:xfrm>
        <a:graphic>
          <a:graphicData uri="http://schemas.openxmlformats.org/drawingml/2006/table">
            <a:tbl>
              <a:tblPr firstRow="1" bandRow="1">
                <a:tableStyleId>{5C22544A-7EE6-4342-B048-85BDC9FD1C3A}</a:tableStyleId>
              </a:tblPr>
              <a:tblGrid>
                <a:gridCol w="1493597">
                  <a:extLst>
                    <a:ext uri="{9D8B030D-6E8A-4147-A177-3AD203B41FA5}">
                      <a16:colId xmlns:a16="http://schemas.microsoft.com/office/drawing/2014/main" val="2834502956"/>
                    </a:ext>
                  </a:extLst>
                </a:gridCol>
                <a:gridCol w="1493597">
                  <a:extLst>
                    <a:ext uri="{9D8B030D-6E8A-4147-A177-3AD203B41FA5}">
                      <a16:colId xmlns:a16="http://schemas.microsoft.com/office/drawing/2014/main" val="1417385887"/>
                    </a:ext>
                  </a:extLst>
                </a:gridCol>
                <a:gridCol w="1494738">
                  <a:extLst>
                    <a:ext uri="{9D8B030D-6E8A-4147-A177-3AD203B41FA5}">
                      <a16:colId xmlns:a16="http://schemas.microsoft.com/office/drawing/2014/main" val="4258972983"/>
                    </a:ext>
                  </a:extLst>
                </a:gridCol>
                <a:gridCol w="1494168">
                  <a:extLst>
                    <a:ext uri="{9D8B030D-6E8A-4147-A177-3AD203B41FA5}">
                      <a16:colId xmlns:a16="http://schemas.microsoft.com/office/drawing/2014/main" val="2074036896"/>
                    </a:ext>
                  </a:extLst>
                </a:gridCol>
              </a:tblGrid>
              <a:tr h="755279">
                <a:tc>
                  <a:txBody>
                    <a:bodyPr/>
                    <a:lstStyle/>
                    <a:p>
                      <a:pPr lvl="0">
                        <a:buNone/>
                      </a:pPr>
                      <a:r>
                        <a:rPr lang="en-US" sz="1100" u="none" strike="noStrike">
                          <a:solidFill>
                            <a:srgbClr val="FFFFFF"/>
                          </a:solidFill>
                          <a:effectLst/>
                        </a:rPr>
                        <a:t>Feature</a:t>
                      </a:r>
                      <a:endParaRPr lang="en-US"/>
                    </a:p>
                  </a:txBody>
                  <a:tcPr marL="0" marR="0" marT="0" marB="0" anchor="ctr"/>
                </a:tc>
                <a:tc>
                  <a:txBody>
                    <a:bodyPr/>
                    <a:lstStyle/>
                    <a:p>
                      <a:pPr lvl="0">
                        <a:buNone/>
                      </a:pPr>
                      <a:endParaRPr lang="en-US" sz="1100" u="none" strike="noStrike">
                        <a:solidFill>
                          <a:srgbClr val="FFFFFF"/>
                        </a:solidFill>
                        <a:effectLst/>
                      </a:endParaRPr>
                    </a:p>
                    <a:p>
                      <a:pPr lvl="0">
                        <a:buNone/>
                      </a:pPr>
                      <a:r>
                        <a:rPr lang="en-US" sz="1100" u="none" strike="noStrike">
                          <a:solidFill>
                            <a:srgbClr val="FFFFFF"/>
                          </a:solidFill>
                          <a:effectLst/>
                        </a:rPr>
                        <a:t>SkyWater130</a:t>
                      </a:r>
                      <a:endParaRPr lang="en-US"/>
                    </a:p>
                  </a:txBody>
                  <a:tcPr marL="0" marR="0" marT="0" marB="0" anchor="ctr"/>
                </a:tc>
                <a:tc>
                  <a:txBody>
                    <a:bodyPr/>
                    <a:lstStyle/>
                    <a:p>
                      <a:pPr lvl="0">
                        <a:buNone/>
                      </a:pPr>
                      <a:endParaRPr lang="en-US" sz="1100" u="none" strike="noStrike">
                        <a:solidFill>
                          <a:srgbClr val="00B050"/>
                        </a:solidFill>
                        <a:effectLst/>
                      </a:endParaRPr>
                    </a:p>
                    <a:p>
                      <a:pPr lvl="0">
                        <a:buNone/>
                      </a:pPr>
                      <a:r>
                        <a:rPr lang="en-US" sz="1100" u="none" strike="noStrike">
                          <a:solidFill>
                            <a:srgbClr val="00B050"/>
                          </a:solidFill>
                          <a:effectLst/>
                        </a:rPr>
                        <a:t>FreePDK45</a:t>
                      </a:r>
                      <a:endParaRPr lang="en-US">
                        <a:solidFill>
                          <a:srgbClr val="00B050"/>
                        </a:solidFill>
                      </a:endParaRPr>
                    </a:p>
                  </a:txBody>
                  <a:tcPr marL="0" marR="0" marT="0" marB="0" anchor="ctr"/>
                </a:tc>
                <a:tc>
                  <a:txBody>
                    <a:bodyPr/>
                    <a:lstStyle/>
                    <a:p>
                      <a:pPr lvl="0">
                        <a:buNone/>
                      </a:pPr>
                      <a:endParaRPr lang="en-US" sz="1100" u="none" strike="noStrike">
                        <a:solidFill>
                          <a:srgbClr val="FFFFFF"/>
                        </a:solidFill>
                        <a:effectLst/>
                      </a:endParaRPr>
                    </a:p>
                    <a:p>
                      <a:pPr lvl="0">
                        <a:buNone/>
                      </a:pPr>
                      <a:r>
                        <a:rPr lang="en-US" sz="1100" u="none" strike="noStrike">
                          <a:solidFill>
                            <a:srgbClr val="FFFFFF"/>
                          </a:solidFill>
                          <a:effectLst/>
                        </a:rPr>
                        <a:t>TSMC 7nm</a:t>
                      </a:r>
                      <a:endParaRPr lang="en-US"/>
                    </a:p>
                  </a:txBody>
                  <a:tcPr marL="0" marR="0" marT="0" marB="0" anchor="ctr"/>
                </a:tc>
                <a:extLst>
                  <a:ext uri="{0D108BD9-81ED-4DB2-BD59-A6C34878D82A}">
                    <a16:rowId xmlns:a16="http://schemas.microsoft.com/office/drawing/2014/main" val="1313009517"/>
                  </a:ext>
                </a:extLst>
              </a:tr>
              <a:tr h="755279">
                <a:tc>
                  <a:txBody>
                    <a:bodyPr/>
                    <a:lstStyle/>
                    <a:p>
                      <a:pPr lvl="0">
                        <a:buNone/>
                      </a:pPr>
                      <a:r>
                        <a:rPr lang="en-US" sz="1500" u="none" strike="noStrike">
                          <a:solidFill>
                            <a:srgbClr val="000000"/>
                          </a:solidFill>
                          <a:effectLst/>
                        </a:rPr>
                        <a:t>Technology Node</a:t>
                      </a:r>
                      <a:endParaRPr lang="en-US" sz="1500"/>
                    </a:p>
                  </a:txBody>
                  <a:tcPr marL="0" marR="0" marT="0" marB="0" anchor="ctr"/>
                </a:tc>
                <a:tc>
                  <a:txBody>
                    <a:bodyPr/>
                    <a:lstStyle/>
                    <a:p>
                      <a:pPr lvl="0">
                        <a:buNone/>
                      </a:pPr>
                      <a:r>
                        <a:rPr lang="en-US" sz="1500" u="none" strike="noStrike">
                          <a:solidFill>
                            <a:srgbClr val="000000"/>
                          </a:solidFill>
                          <a:effectLst/>
                        </a:rPr>
                        <a:t>130 nm</a:t>
                      </a:r>
                      <a:endParaRPr lang="en-US" sz="1500"/>
                    </a:p>
                  </a:txBody>
                  <a:tcPr marL="0" marR="0" marT="0" marB="0" anchor="ctr"/>
                </a:tc>
                <a:tc>
                  <a:txBody>
                    <a:bodyPr/>
                    <a:lstStyle/>
                    <a:p>
                      <a:pPr lvl="0">
                        <a:buNone/>
                      </a:pPr>
                      <a:r>
                        <a:rPr lang="en-US" sz="1500" u="none" strike="noStrike">
                          <a:solidFill>
                            <a:srgbClr val="00B050"/>
                          </a:solidFill>
                          <a:effectLst/>
                        </a:rPr>
                        <a:t>45 nm</a:t>
                      </a:r>
                      <a:endParaRPr lang="en-US" sz="1500">
                        <a:solidFill>
                          <a:srgbClr val="00B050"/>
                        </a:solidFill>
                      </a:endParaRPr>
                    </a:p>
                  </a:txBody>
                  <a:tcPr marL="0" marR="0" marT="0" marB="0" anchor="ctr"/>
                </a:tc>
                <a:tc>
                  <a:txBody>
                    <a:bodyPr/>
                    <a:lstStyle/>
                    <a:p>
                      <a:pPr lvl="0">
                        <a:buNone/>
                      </a:pPr>
                      <a:r>
                        <a:rPr lang="en-US" sz="1500" u="none" strike="noStrike">
                          <a:solidFill>
                            <a:srgbClr val="000000"/>
                          </a:solidFill>
                          <a:effectLst/>
                        </a:rPr>
                        <a:t>7 nm</a:t>
                      </a:r>
                      <a:endParaRPr lang="en-US" sz="1500"/>
                    </a:p>
                  </a:txBody>
                  <a:tcPr marL="0" marR="0" marT="0" marB="0" anchor="ctr"/>
                </a:tc>
                <a:extLst>
                  <a:ext uri="{0D108BD9-81ED-4DB2-BD59-A6C34878D82A}">
                    <a16:rowId xmlns:a16="http://schemas.microsoft.com/office/drawing/2014/main" val="126373892"/>
                  </a:ext>
                </a:extLst>
              </a:tr>
              <a:tr h="755279">
                <a:tc>
                  <a:txBody>
                    <a:bodyPr/>
                    <a:lstStyle/>
                    <a:p>
                      <a:pPr lvl="0">
                        <a:buNone/>
                      </a:pPr>
                      <a:r>
                        <a:rPr lang="en-US" sz="1500" u="none" strike="noStrike">
                          <a:solidFill>
                            <a:srgbClr val="000000"/>
                          </a:solidFill>
                          <a:effectLst/>
                        </a:rPr>
                        <a:t>Process Type</a:t>
                      </a:r>
                      <a:endParaRPr lang="en-US" sz="1500"/>
                    </a:p>
                  </a:txBody>
                  <a:tcPr marL="0" marR="0" marT="0" marB="0" anchor="ctr"/>
                </a:tc>
                <a:tc>
                  <a:txBody>
                    <a:bodyPr/>
                    <a:lstStyle/>
                    <a:p>
                      <a:pPr lvl="0">
                        <a:buNone/>
                      </a:pPr>
                      <a:r>
                        <a:rPr lang="en-US" sz="1500" u="none" strike="noStrike">
                          <a:solidFill>
                            <a:srgbClr val="000000"/>
                          </a:solidFill>
                          <a:effectLst/>
                        </a:rPr>
                        <a:t>Bulk CMOS</a:t>
                      </a:r>
                      <a:endParaRPr lang="en-US" sz="1500"/>
                    </a:p>
                  </a:txBody>
                  <a:tcPr marL="0" marR="0" marT="0" marB="0" anchor="ctr"/>
                </a:tc>
                <a:tc>
                  <a:txBody>
                    <a:bodyPr/>
                    <a:lstStyle/>
                    <a:p>
                      <a:pPr lvl="0">
                        <a:buNone/>
                      </a:pPr>
                      <a:r>
                        <a:rPr lang="en-US" sz="1500" u="none" strike="noStrike">
                          <a:solidFill>
                            <a:srgbClr val="00B050"/>
                          </a:solidFill>
                          <a:effectLst/>
                        </a:rPr>
                        <a:t>Bulk CMOS</a:t>
                      </a:r>
                      <a:endParaRPr lang="en-US" sz="1500">
                        <a:solidFill>
                          <a:srgbClr val="00B050"/>
                        </a:solidFill>
                      </a:endParaRPr>
                    </a:p>
                  </a:txBody>
                  <a:tcPr marL="0" marR="0" marT="0" marB="0" anchor="ctr"/>
                </a:tc>
                <a:tc>
                  <a:txBody>
                    <a:bodyPr/>
                    <a:lstStyle/>
                    <a:p>
                      <a:pPr lvl="0">
                        <a:buNone/>
                      </a:pPr>
                      <a:r>
                        <a:rPr lang="en-US" sz="1500" u="none" strike="noStrike" err="1">
                          <a:solidFill>
                            <a:srgbClr val="000000"/>
                          </a:solidFill>
                          <a:effectLst/>
                        </a:rPr>
                        <a:t>FinFET</a:t>
                      </a:r>
                      <a:endParaRPr lang="en-US" sz="1500"/>
                    </a:p>
                  </a:txBody>
                  <a:tcPr marL="0" marR="0" marT="0" marB="0" anchor="ctr"/>
                </a:tc>
                <a:extLst>
                  <a:ext uri="{0D108BD9-81ED-4DB2-BD59-A6C34878D82A}">
                    <a16:rowId xmlns:a16="http://schemas.microsoft.com/office/drawing/2014/main" val="3623155848"/>
                  </a:ext>
                </a:extLst>
              </a:tr>
              <a:tr h="755279">
                <a:tc>
                  <a:txBody>
                    <a:bodyPr/>
                    <a:lstStyle/>
                    <a:p>
                      <a:pPr lvl="0">
                        <a:buNone/>
                      </a:pPr>
                      <a:r>
                        <a:rPr lang="en-US" sz="1500" u="none" strike="noStrike">
                          <a:solidFill>
                            <a:srgbClr val="000000"/>
                          </a:solidFill>
                          <a:effectLst/>
                        </a:rPr>
                        <a:t>Availability</a:t>
                      </a:r>
                      <a:endParaRPr lang="en-US" sz="1500"/>
                    </a:p>
                  </a:txBody>
                  <a:tcPr marL="0" marR="0" marT="0" marB="0" anchor="ctr"/>
                </a:tc>
                <a:tc>
                  <a:txBody>
                    <a:bodyPr/>
                    <a:lstStyle/>
                    <a:p>
                      <a:pPr lvl="0">
                        <a:buNone/>
                      </a:pPr>
                      <a:r>
                        <a:rPr lang="en-US" sz="1500" u="none" strike="noStrike">
                          <a:solidFill>
                            <a:srgbClr val="000000"/>
                          </a:solidFill>
                          <a:effectLst/>
                        </a:rPr>
                        <a:t>Open-source</a:t>
                      </a:r>
                    </a:p>
                  </a:txBody>
                  <a:tcPr marL="0" marR="0" marT="0" marB="0" anchor="ctr"/>
                </a:tc>
                <a:tc>
                  <a:txBody>
                    <a:bodyPr/>
                    <a:lstStyle/>
                    <a:p>
                      <a:pPr lvl="0">
                        <a:buNone/>
                      </a:pPr>
                      <a:r>
                        <a:rPr lang="en-US" sz="1500" u="none" strike="noStrike">
                          <a:solidFill>
                            <a:srgbClr val="00B050"/>
                          </a:solidFill>
                          <a:effectLst/>
                        </a:rPr>
                        <a:t>Open-source</a:t>
                      </a:r>
                    </a:p>
                  </a:txBody>
                  <a:tcPr marL="0" marR="0" marT="0" marB="0" anchor="ctr"/>
                </a:tc>
                <a:tc>
                  <a:txBody>
                    <a:bodyPr/>
                    <a:lstStyle/>
                    <a:p>
                      <a:pPr lvl="0">
                        <a:buNone/>
                      </a:pPr>
                      <a:r>
                        <a:rPr lang="en-US" sz="1500" u="none" strike="noStrike">
                          <a:solidFill>
                            <a:srgbClr val="000000"/>
                          </a:solidFill>
                          <a:effectLst/>
                        </a:rPr>
                        <a:t>Proprietary</a:t>
                      </a:r>
                    </a:p>
                  </a:txBody>
                  <a:tcPr marL="0" marR="0" marT="0" marB="0" anchor="ctr"/>
                </a:tc>
                <a:extLst>
                  <a:ext uri="{0D108BD9-81ED-4DB2-BD59-A6C34878D82A}">
                    <a16:rowId xmlns:a16="http://schemas.microsoft.com/office/drawing/2014/main" val="2749765322"/>
                  </a:ext>
                </a:extLst>
              </a:tr>
              <a:tr h="755279">
                <a:tc>
                  <a:txBody>
                    <a:bodyPr/>
                    <a:lstStyle/>
                    <a:p>
                      <a:pPr lvl="0">
                        <a:buNone/>
                      </a:pPr>
                      <a:r>
                        <a:rPr lang="en-US" sz="1500" u="none" strike="noStrike">
                          <a:solidFill>
                            <a:srgbClr val="000000"/>
                          </a:solidFill>
                          <a:effectLst/>
                        </a:rPr>
                        <a:t>Typical Supply Voltage</a:t>
                      </a:r>
                      <a:endParaRPr lang="en-US" sz="1500"/>
                    </a:p>
                  </a:txBody>
                  <a:tcPr marL="0" marR="0" marT="0" marB="0" anchor="ctr"/>
                </a:tc>
                <a:tc>
                  <a:txBody>
                    <a:bodyPr/>
                    <a:lstStyle/>
                    <a:p>
                      <a:pPr lvl="0">
                        <a:buNone/>
                      </a:pPr>
                      <a:r>
                        <a:rPr lang="en-US" sz="1500" u="none" strike="noStrike">
                          <a:solidFill>
                            <a:srgbClr val="000000"/>
                          </a:solidFill>
                          <a:effectLst/>
                        </a:rPr>
                        <a:t>1.2–1.8 V </a:t>
                      </a:r>
                      <a:endParaRPr lang="en-US" sz="1500"/>
                    </a:p>
                  </a:txBody>
                  <a:tcPr marL="0" marR="0" marT="0" marB="0" anchor="ctr"/>
                </a:tc>
                <a:tc>
                  <a:txBody>
                    <a:bodyPr/>
                    <a:lstStyle/>
                    <a:p>
                      <a:pPr lvl="0">
                        <a:buNone/>
                      </a:pPr>
                      <a:r>
                        <a:rPr lang="en-US" sz="1500" u="none" strike="noStrike">
                          <a:solidFill>
                            <a:srgbClr val="00B050"/>
                          </a:solidFill>
                          <a:effectLst/>
                        </a:rPr>
                        <a:t>1.1 V</a:t>
                      </a:r>
                      <a:endParaRPr lang="en-US" sz="1500">
                        <a:solidFill>
                          <a:srgbClr val="00B050"/>
                        </a:solidFill>
                      </a:endParaRPr>
                    </a:p>
                  </a:txBody>
                  <a:tcPr marL="0" marR="0" marT="0" marB="0" anchor="ctr"/>
                </a:tc>
                <a:tc>
                  <a:txBody>
                    <a:bodyPr/>
                    <a:lstStyle/>
                    <a:p>
                      <a:pPr lvl="0">
                        <a:buNone/>
                      </a:pPr>
                      <a:r>
                        <a:rPr lang="en-US" sz="1500" u="none" strike="noStrike">
                          <a:solidFill>
                            <a:srgbClr val="000000"/>
                          </a:solidFill>
                          <a:effectLst/>
                        </a:rPr>
                        <a:t>0.7–0.8 V </a:t>
                      </a:r>
                      <a:endParaRPr lang="en-US" sz="1500"/>
                    </a:p>
                  </a:txBody>
                  <a:tcPr marL="0" marR="0" marT="0" marB="0" anchor="ctr"/>
                </a:tc>
                <a:extLst>
                  <a:ext uri="{0D108BD9-81ED-4DB2-BD59-A6C34878D82A}">
                    <a16:rowId xmlns:a16="http://schemas.microsoft.com/office/drawing/2014/main" val="2675541418"/>
                  </a:ext>
                </a:extLst>
              </a:tr>
              <a:tr h="755278">
                <a:tc>
                  <a:txBody>
                    <a:bodyPr/>
                    <a:lstStyle/>
                    <a:p>
                      <a:pPr lvl="0">
                        <a:buNone/>
                      </a:pPr>
                      <a:r>
                        <a:rPr lang="en-US" sz="1500" u="none" strike="noStrike">
                          <a:solidFill>
                            <a:srgbClr val="000000"/>
                          </a:solidFill>
                          <a:effectLst/>
                        </a:rPr>
                        <a:t>Performance &amp; Power</a:t>
                      </a:r>
                      <a:endParaRPr lang="en-US" sz="1500"/>
                    </a:p>
                  </a:txBody>
                  <a:tcPr marL="0" marR="0" marT="0" marB="0" anchor="ctr"/>
                </a:tc>
                <a:tc>
                  <a:txBody>
                    <a:bodyPr/>
                    <a:lstStyle/>
                    <a:p>
                      <a:pPr lvl="0">
                        <a:buNone/>
                      </a:pPr>
                      <a:r>
                        <a:rPr lang="en-US" sz="1500" u="none" strike="noStrike">
                          <a:solidFill>
                            <a:srgbClr val="000000"/>
                          </a:solidFill>
                          <a:effectLst/>
                        </a:rPr>
                        <a:t>Moderate performance; balanced for cost-sensitive, prototyping designs</a:t>
                      </a:r>
                      <a:endParaRPr lang="en-US" sz="1500"/>
                    </a:p>
                  </a:txBody>
                  <a:tcPr marL="0" marR="0" marT="0" marB="0" anchor="ctr"/>
                </a:tc>
                <a:tc>
                  <a:txBody>
                    <a:bodyPr/>
                    <a:lstStyle/>
                    <a:p>
                      <a:pPr lvl="0">
                        <a:buNone/>
                      </a:pPr>
                      <a:r>
                        <a:rPr lang="en-US" sz="1500" u="none" strike="noStrike">
                          <a:solidFill>
                            <a:srgbClr val="00B050"/>
                          </a:solidFill>
                          <a:effectLst/>
                        </a:rPr>
                        <a:t>Moderate performance; higher power consumption compared to advanced nodes</a:t>
                      </a:r>
                      <a:endParaRPr lang="en-US" sz="1500">
                        <a:solidFill>
                          <a:srgbClr val="00B050"/>
                        </a:solidFill>
                      </a:endParaRPr>
                    </a:p>
                  </a:txBody>
                  <a:tcPr marL="0" marR="0" marT="0" marB="0" anchor="ctr"/>
                </a:tc>
                <a:tc>
                  <a:txBody>
                    <a:bodyPr/>
                    <a:lstStyle/>
                    <a:p>
                      <a:pPr lvl="0">
                        <a:buNone/>
                      </a:pPr>
                      <a:r>
                        <a:rPr lang="en-US" sz="1500" u="none" strike="noStrike">
                          <a:solidFill>
                            <a:srgbClr val="000000"/>
                          </a:solidFill>
                          <a:effectLst/>
                        </a:rPr>
                        <a:t>High performance with low power consumption</a:t>
                      </a:r>
                      <a:endParaRPr lang="en-US" sz="1500"/>
                    </a:p>
                  </a:txBody>
                  <a:tcPr marL="0" marR="0" marT="0" marB="0" anchor="ctr"/>
                </a:tc>
                <a:extLst>
                  <a:ext uri="{0D108BD9-81ED-4DB2-BD59-A6C34878D82A}">
                    <a16:rowId xmlns:a16="http://schemas.microsoft.com/office/drawing/2014/main" val="2211396225"/>
                  </a:ext>
                </a:extLst>
              </a:tr>
              <a:tr h="755277">
                <a:tc>
                  <a:txBody>
                    <a:bodyPr/>
                    <a:lstStyle/>
                    <a:p>
                      <a:pPr lvl="0">
                        <a:buNone/>
                      </a:pPr>
                      <a:r>
                        <a:rPr lang="en-US" sz="1500" u="none" strike="noStrike">
                          <a:solidFill>
                            <a:srgbClr val="000000"/>
                          </a:solidFill>
                          <a:effectLst/>
                        </a:rPr>
                        <a:t>Density &amp; Scaling</a:t>
                      </a:r>
                      <a:endParaRPr lang="en-US" sz="1500"/>
                    </a:p>
                  </a:txBody>
                  <a:tcPr marL="0" marR="0" marT="0" marB="0" anchor="ctr"/>
                </a:tc>
                <a:tc>
                  <a:txBody>
                    <a:bodyPr/>
                    <a:lstStyle/>
                    <a:p>
                      <a:pPr lvl="0">
                        <a:buNone/>
                      </a:pPr>
                      <a:r>
                        <a:rPr lang="en-US" sz="1500" u="none" strike="noStrike">
                          <a:solidFill>
                            <a:srgbClr val="000000"/>
                          </a:solidFill>
                          <a:effectLst/>
                        </a:rPr>
                        <a:t>Lower density </a:t>
                      </a:r>
                      <a:endParaRPr lang="en-US" sz="1500"/>
                    </a:p>
                  </a:txBody>
                  <a:tcPr marL="0" marR="0" marT="0" marB="0" anchor="ctr"/>
                </a:tc>
                <a:tc>
                  <a:txBody>
                    <a:bodyPr/>
                    <a:lstStyle/>
                    <a:p>
                      <a:pPr lvl="0">
                        <a:buNone/>
                      </a:pPr>
                      <a:r>
                        <a:rPr lang="en-US" sz="1500" u="none" strike="noStrike">
                          <a:solidFill>
                            <a:srgbClr val="00B050"/>
                          </a:solidFill>
                          <a:effectLst/>
                        </a:rPr>
                        <a:t>Moderate density</a:t>
                      </a:r>
                      <a:endParaRPr lang="en-US" sz="1500">
                        <a:solidFill>
                          <a:srgbClr val="00B050"/>
                        </a:solidFill>
                      </a:endParaRPr>
                    </a:p>
                  </a:txBody>
                  <a:tcPr marL="0" marR="0" marT="0" marB="0" anchor="ctr"/>
                </a:tc>
                <a:tc>
                  <a:txBody>
                    <a:bodyPr/>
                    <a:lstStyle/>
                    <a:p>
                      <a:pPr lvl="0">
                        <a:buNone/>
                      </a:pPr>
                      <a:r>
                        <a:rPr lang="en-US" sz="1500" u="none" strike="noStrike">
                          <a:solidFill>
                            <a:srgbClr val="000000"/>
                          </a:solidFill>
                          <a:effectLst/>
                        </a:rPr>
                        <a:t>Very high density</a:t>
                      </a:r>
                      <a:endParaRPr lang="en-US" sz="1500"/>
                    </a:p>
                  </a:txBody>
                  <a:tcPr marL="0" marR="0" marT="0" marB="0" anchor="ctr"/>
                </a:tc>
                <a:extLst>
                  <a:ext uri="{0D108BD9-81ED-4DB2-BD59-A6C34878D82A}">
                    <a16:rowId xmlns:a16="http://schemas.microsoft.com/office/drawing/2014/main" val="4007543511"/>
                  </a:ext>
                </a:extLst>
              </a:tr>
            </a:tbl>
          </a:graphicData>
        </a:graphic>
      </p:graphicFrame>
      <p:sp>
        <p:nvSpPr>
          <p:cNvPr id="22" name="TextBox 21">
            <a:extLst>
              <a:ext uri="{FF2B5EF4-FFF2-40B4-BE49-F238E27FC236}">
                <a16:creationId xmlns:a16="http://schemas.microsoft.com/office/drawing/2014/main" id="{D117B5D3-FB53-6AA4-AD79-720904D2B53C}"/>
              </a:ext>
            </a:extLst>
          </p:cNvPr>
          <p:cNvSpPr txBox="1"/>
          <p:nvPr/>
        </p:nvSpPr>
        <p:spPr>
          <a:xfrm>
            <a:off x="822784" y="2440618"/>
            <a:ext cx="4132410" cy="36009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Some processes are better than others, but we chose FreePDK45 for a few important reasons. </a:t>
            </a:r>
            <a:endParaRPr lang="en-US"/>
          </a:p>
          <a:p>
            <a:endParaRPr lang="en-US">
              <a:ea typeface="Calibri"/>
              <a:cs typeface="Calibri"/>
            </a:endParaRPr>
          </a:p>
          <a:p>
            <a:r>
              <a:rPr lang="en-US">
                <a:ea typeface="Calibri"/>
                <a:cs typeface="Calibri"/>
              </a:rPr>
              <a:t>The main reasons are as follows:</a:t>
            </a:r>
          </a:p>
          <a:p>
            <a:endParaRPr lang="en-US">
              <a:ea typeface="Calibri"/>
              <a:cs typeface="Calibri"/>
            </a:endParaRPr>
          </a:p>
          <a:p>
            <a:pPr marL="285750" indent="-285750">
              <a:buFont typeface="Arial"/>
              <a:buChar char="•"/>
            </a:pPr>
            <a:r>
              <a:rPr lang="en-US">
                <a:ea typeface="Calibri"/>
                <a:cs typeface="Calibri"/>
              </a:rPr>
              <a:t>Technology nodes of 45nm can reach higher frequencies.</a:t>
            </a: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The PDK is open source.</a:t>
            </a: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The bulk CMOS is easier to work with than </a:t>
            </a:r>
            <a:r>
              <a:rPr lang="en-US" err="1">
                <a:ea typeface="Calibri"/>
                <a:cs typeface="Calibri"/>
              </a:rPr>
              <a:t>FinFET</a:t>
            </a:r>
            <a:r>
              <a:rPr lang="en-US">
                <a:ea typeface="Calibri"/>
                <a:cs typeface="Calibri"/>
              </a:rPr>
              <a:t> or other smaller nodes.</a:t>
            </a:r>
          </a:p>
        </p:txBody>
      </p:sp>
      <p:pic>
        <p:nvPicPr>
          <p:cNvPr id="3" name="Picture 2" descr="A person smiling for a selfie&#10;&#10;AI-generated content may be incorrect.">
            <a:extLst>
              <a:ext uri="{FF2B5EF4-FFF2-40B4-BE49-F238E27FC236}">
                <a16:creationId xmlns:a16="http://schemas.microsoft.com/office/drawing/2014/main" id="{55D0B97B-7EFF-8E29-2F69-5D3E626CF068}"/>
              </a:ext>
            </a:extLst>
          </p:cNvPr>
          <p:cNvPicPr>
            <a:picLocks noChangeAspect="1"/>
          </p:cNvPicPr>
          <p:nvPr/>
        </p:nvPicPr>
        <p:blipFill>
          <a:blip r:embed="rId2"/>
          <a:stretch>
            <a:fillRect/>
          </a:stretch>
        </p:blipFill>
        <p:spPr>
          <a:xfrm>
            <a:off x="0" y="1664"/>
            <a:ext cx="1102312" cy="1098983"/>
          </a:xfrm>
          <a:prstGeom prst="rect">
            <a:avLst/>
          </a:prstGeom>
        </p:spPr>
      </p:pic>
    </p:spTree>
    <p:extLst>
      <p:ext uri="{BB962C8B-B14F-4D97-AF65-F5344CB8AC3E}">
        <p14:creationId xmlns:p14="http://schemas.microsoft.com/office/powerpoint/2010/main" val="3901558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351FD-0840-FBCE-876D-CABBEC3DB4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037B0-B6D4-75D9-F6BD-448751FAF3AB}"/>
              </a:ext>
            </a:extLst>
          </p:cNvPr>
          <p:cNvSpPr>
            <a:spLocks noGrp="1"/>
          </p:cNvSpPr>
          <p:nvPr>
            <p:ph type="title"/>
          </p:nvPr>
        </p:nvSpPr>
        <p:spPr>
          <a:xfrm>
            <a:off x="1104900" y="1110050"/>
            <a:ext cx="9982201" cy="718150"/>
          </a:xfrm>
        </p:spPr>
        <p:txBody>
          <a:bodyPr anchor="ctr">
            <a:normAutofit/>
          </a:bodyPr>
          <a:lstStyle/>
          <a:p>
            <a:r>
              <a:rPr lang="en-US">
                <a:latin typeface="Arial Black"/>
              </a:rPr>
              <a:t>Synthesis Toolchain</a:t>
            </a:r>
            <a:endParaRPr lang="en-US"/>
          </a:p>
        </p:txBody>
      </p:sp>
      <p:graphicFrame>
        <p:nvGraphicFramePr>
          <p:cNvPr id="6" name="Table 5">
            <a:extLst>
              <a:ext uri="{FF2B5EF4-FFF2-40B4-BE49-F238E27FC236}">
                <a16:creationId xmlns:a16="http://schemas.microsoft.com/office/drawing/2014/main" id="{8667098A-2188-2A68-BDC3-CF649186E14F}"/>
              </a:ext>
            </a:extLst>
          </p:cNvPr>
          <p:cNvGraphicFramePr>
            <a:graphicFrameLocks noGrp="1"/>
          </p:cNvGraphicFramePr>
          <p:nvPr>
            <p:extLst>
              <p:ext uri="{D42A27DB-BD31-4B8C-83A1-F6EECF244321}">
                <p14:modId xmlns:p14="http://schemas.microsoft.com/office/powerpoint/2010/main" val="1248255620"/>
              </p:ext>
            </p:extLst>
          </p:nvPr>
        </p:nvGraphicFramePr>
        <p:xfrm>
          <a:off x="5385195" y="1824686"/>
          <a:ext cx="6290751" cy="3776395"/>
        </p:xfrm>
        <a:graphic>
          <a:graphicData uri="http://schemas.openxmlformats.org/drawingml/2006/table">
            <a:tbl>
              <a:tblPr firstRow="1" bandRow="1">
                <a:tableStyleId>{5C22544A-7EE6-4342-B048-85BDC9FD1C3A}</a:tableStyleId>
              </a:tblPr>
              <a:tblGrid>
                <a:gridCol w="1572087">
                  <a:extLst>
                    <a:ext uri="{9D8B030D-6E8A-4147-A177-3AD203B41FA5}">
                      <a16:colId xmlns:a16="http://schemas.microsoft.com/office/drawing/2014/main" val="1417385887"/>
                    </a:ext>
                  </a:extLst>
                </a:gridCol>
                <a:gridCol w="1573288">
                  <a:extLst>
                    <a:ext uri="{9D8B030D-6E8A-4147-A177-3AD203B41FA5}">
                      <a16:colId xmlns:a16="http://schemas.microsoft.com/office/drawing/2014/main" val="4258972983"/>
                    </a:ext>
                  </a:extLst>
                </a:gridCol>
                <a:gridCol w="1572688">
                  <a:extLst>
                    <a:ext uri="{9D8B030D-6E8A-4147-A177-3AD203B41FA5}">
                      <a16:colId xmlns:a16="http://schemas.microsoft.com/office/drawing/2014/main" val="2074036896"/>
                    </a:ext>
                  </a:extLst>
                </a:gridCol>
                <a:gridCol w="1572688">
                  <a:extLst>
                    <a:ext uri="{9D8B030D-6E8A-4147-A177-3AD203B41FA5}">
                      <a16:colId xmlns:a16="http://schemas.microsoft.com/office/drawing/2014/main" val="1657869842"/>
                    </a:ext>
                  </a:extLst>
                </a:gridCol>
              </a:tblGrid>
              <a:tr h="755279">
                <a:tc>
                  <a:txBody>
                    <a:bodyPr/>
                    <a:lstStyle/>
                    <a:p>
                      <a:pPr lvl="0">
                        <a:buNone/>
                      </a:pPr>
                      <a:endParaRPr lang="en-US" sz="1500"/>
                    </a:p>
                  </a:txBody>
                  <a:tcPr/>
                </a:tc>
                <a:tc>
                  <a:txBody>
                    <a:bodyPr/>
                    <a:lstStyle/>
                    <a:p>
                      <a:pPr lvl="0" algn="ctr">
                        <a:buNone/>
                      </a:pPr>
                      <a:r>
                        <a:rPr lang="en-US" sz="1500">
                          <a:solidFill>
                            <a:srgbClr val="00B050"/>
                          </a:solidFill>
                        </a:rPr>
                        <a:t>Cadence Genus</a:t>
                      </a:r>
                      <a:endParaRPr lang="en-US">
                        <a:solidFill>
                          <a:srgbClr val="00B050"/>
                        </a:solidFill>
                      </a:endParaRPr>
                    </a:p>
                  </a:txBody>
                  <a:tcPr anchor="ctr"/>
                </a:tc>
                <a:tc>
                  <a:txBody>
                    <a:bodyPr/>
                    <a:lstStyle/>
                    <a:p>
                      <a:pPr lvl="0" algn="ctr">
                        <a:buNone/>
                      </a:pPr>
                      <a:r>
                        <a:rPr lang="en-US" sz="1500"/>
                        <a:t>Synopsys</a:t>
                      </a:r>
                      <a:endParaRPr lang="en-US"/>
                    </a:p>
                    <a:p>
                      <a:pPr lvl="0" algn="ctr">
                        <a:buNone/>
                      </a:pPr>
                      <a:r>
                        <a:rPr lang="en-US" sz="1500"/>
                        <a:t>Design Compiler</a:t>
                      </a:r>
                      <a:endParaRPr lang="en-US"/>
                    </a:p>
                  </a:txBody>
                  <a:tcPr anchor="ctr"/>
                </a:tc>
                <a:tc>
                  <a:txBody>
                    <a:bodyPr/>
                    <a:lstStyle/>
                    <a:p>
                      <a:pPr lvl="0" algn="ctr">
                        <a:buNone/>
                      </a:pPr>
                      <a:r>
                        <a:rPr lang="en-US" sz="1500"/>
                        <a:t>Xilinx </a:t>
                      </a:r>
                      <a:r>
                        <a:rPr lang="en-US" sz="1500" err="1"/>
                        <a:t>Vivado</a:t>
                      </a:r>
                      <a:endParaRPr lang="en-US"/>
                    </a:p>
                  </a:txBody>
                  <a:tcPr anchor="ctr"/>
                </a:tc>
                <a:extLst>
                  <a:ext uri="{0D108BD9-81ED-4DB2-BD59-A6C34878D82A}">
                    <a16:rowId xmlns:a16="http://schemas.microsoft.com/office/drawing/2014/main" val="1313009517"/>
                  </a:ext>
                </a:extLst>
              </a:tr>
              <a:tr h="755279">
                <a:tc>
                  <a:txBody>
                    <a:bodyPr/>
                    <a:lstStyle/>
                    <a:p>
                      <a:pPr lvl="0">
                        <a:buNone/>
                      </a:pPr>
                      <a:r>
                        <a:rPr lang="en-US" sz="1600"/>
                        <a:t>Performance</a:t>
                      </a:r>
                    </a:p>
                  </a:txBody>
                  <a:tcPr/>
                </a:tc>
                <a:tc>
                  <a:txBody>
                    <a:bodyPr/>
                    <a:lstStyle/>
                    <a:p>
                      <a:pPr lvl="1">
                        <a:buNone/>
                      </a:pPr>
                      <a:r>
                        <a:rPr lang="en-US" sz="1600">
                          <a:solidFill>
                            <a:srgbClr val="00B050"/>
                          </a:solidFill>
                        </a:rPr>
                        <a:t>High</a:t>
                      </a:r>
                    </a:p>
                    <a:p>
                      <a:pPr lvl="1">
                        <a:buNone/>
                      </a:pPr>
                      <a:r>
                        <a:rPr lang="en-US" sz="1600">
                          <a:solidFill>
                            <a:srgbClr val="00B050"/>
                          </a:solidFill>
                        </a:rPr>
                        <a:t>(Analog)</a:t>
                      </a:r>
                    </a:p>
                  </a:txBody>
                  <a:tcPr anchor="ctr"/>
                </a:tc>
                <a:tc>
                  <a:txBody>
                    <a:bodyPr/>
                    <a:lstStyle/>
                    <a:p>
                      <a:pPr lvl="1">
                        <a:buNone/>
                      </a:pPr>
                      <a:r>
                        <a:rPr lang="en-US" sz="1600"/>
                        <a:t>High</a:t>
                      </a:r>
                    </a:p>
                    <a:p>
                      <a:pPr lvl="1">
                        <a:buNone/>
                      </a:pPr>
                      <a:r>
                        <a:rPr lang="en-US" sz="1600"/>
                        <a:t>(Digital)</a:t>
                      </a:r>
                    </a:p>
                  </a:txBody>
                  <a:tcPr anchor="ctr"/>
                </a:tc>
                <a:tc>
                  <a:txBody>
                    <a:bodyPr/>
                    <a:lstStyle/>
                    <a:p>
                      <a:pPr lvl="1">
                        <a:buNone/>
                      </a:pPr>
                      <a:r>
                        <a:rPr lang="en-US" sz="1600"/>
                        <a:t>Med</a:t>
                      </a:r>
                    </a:p>
                  </a:txBody>
                  <a:tcPr anchor="ctr"/>
                </a:tc>
                <a:extLst>
                  <a:ext uri="{0D108BD9-81ED-4DB2-BD59-A6C34878D82A}">
                    <a16:rowId xmlns:a16="http://schemas.microsoft.com/office/drawing/2014/main" val="126373892"/>
                  </a:ext>
                </a:extLst>
              </a:tr>
              <a:tr h="755279">
                <a:tc>
                  <a:txBody>
                    <a:bodyPr/>
                    <a:lstStyle/>
                    <a:p>
                      <a:pPr lvl="0">
                        <a:buNone/>
                      </a:pPr>
                      <a:r>
                        <a:rPr lang="en-US" sz="1600"/>
                        <a:t>HDL Support</a:t>
                      </a:r>
                    </a:p>
                  </a:txBody>
                  <a:tcPr/>
                </a:tc>
                <a:tc>
                  <a:txBody>
                    <a:bodyPr/>
                    <a:lstStyle/>
                    <a:p>
                      <a:pPr lvl="1">
                        <a:buNone/>
                      </a:pPr>
                      <a:r>
                        <a:rPr lang="en-US" sz="1600">
                          <a:solidFill>
                            <a:srgbClr val="00B050"/>
                          </a:solidFill>
                        </a:rPr>
                        <a:t>High</a:t>
                      </a:r>
                    </a:p>
                  </a:txBody>
                  <a:tcPr anchor="ctr"/>
                </a:tc>
                <a:tc>
                  <a:txBody>
                    <a:bodyPr/>
                    <a:lstStyle/>
                    <a:p>
                      <a:pPr lvl="1">
                        <a:buNone/>
                      </a:pPr>
                      <a:r>
                        <a:rPr lang="en-US" sz="1600"/>
                        <a:t>High</a:t>
                      </a:r>
                    </a:p>
                  </a:txBody>
                  <a:tcPr anchor="ctr"/>
                </a:tc>
                <a:tc>
                  <a:txBody>
                    <a:bodyPr/>
                    <a:lstStyle/>
                    <a:p>
                      <a:pPr lvl="1">
                        <a:buNone/>
                      </a:pPr>
                      <a:r>
                        <a:rPr lang="en-US" sz="1600"/>
                        <a:t>High</a:t>
                      </a:r>
                    </a:p>
                  </a:txBody>
                  <a:tcPr anchor="ctr"/>
                </a:tc>
                <a:extLst>
                  <a:ext uri="{0D108BD9-81ED-4DB2-BD59-A6C34878D82A}">
                    <a16:rowId xmlns:a16="http://schemas.microsoft.com/office/drawing/2014/main" val="3623155848"/>
                  </a:ext>
                </a:extLst>
              </a:tr>
              <a:tr h="755279">
                <a:tc>
                  <a:txBody>
                    <a:bodyPr/>
                    <a:lstStyle/>
                    <a:p>
                      <a:pPr lvl="0">
                        <a:buNone/>
                      </a:pPr>
                      <a:r>
                        <a:rPr lang="en-US" sz="1600"/>
                        <a:t>Cost</a:t>
                      </a:r>
                    </a:p>
                  </a:txBody>
                  <a:tcPr/>
                </a:tc>
                <a:tc>
                  <a:txBody>
                    <a:bodyPr/>
                    <a:lstStyle/>
                    <a:p>
                      <a:pPr lvl="1">
                        <a:buNone/>
                      </a:pPr>
                      <a:r>
                        <a:rPr lang="en-US" sz="1600">
                          <a:solidFill>
                            <a:srgbClr val="00B050"/>
                          </a:solidFill>
                        </a:rPr>
                        <a:t>High</a:t>
                      </a:r>
                    </a:p>
                  </a:txBody>
                  <a:tcPr anchor="ctr"/>
                </a:tc>
                <a:tc>
                  <a:txBody>
                    <a:bodyPr/>
                    <a:lstStyle/>
                    <a:p>
                      <a:pPr lvl="1">
                        <a:buNone/>
                      </a:pPr>
                      <a:r>
                        <a:rPr lang="en-US" sz="1600"/>
                        <a:t>High</a:t>
                      </a:r>
                    </a:p>
                  </a:txBody>
                  <a:tcPr anchor="ctr"/>
                </a:tc>
                <a:tc>
                  <a:txBody>
                    <a:bodyPr/>
                    <a:lstStyle/>
                    <a:p>
                      <a:pPr lvl="1">
                        <a:buNone/>
                      </a:pPr>
                      <a:r>
                        <a:rPr lang="en-US" sz="1600"/>
                        <a:t>Low</a:t>
                      </a:r>
                    </a:p>
                  </a:txBody>
                  <a:tcPr anchor="ctr"/>
                </a:tc>
                <a:extLst>
                  <a:ext uri="{0D108BD9-81ED-4DB2-BD59-A6C34878D82A}">
                    <a16:rowId xmlns:a16="http://schemas.microsoft.com/office/drawing/2014/main" val="2749765322"/>
                  </a:ext>
                </a:extLst>
              </a:tr>
              <a:tr h="755279">
                <a:tc>
                  <a:txBody>
                    <a:bodyPr/>
                    <a:lstStyle/>
                    <a:p>
                      <a:pPr lvl="0">
                        <a:buNone/>
                      </a:pPr>
                      <a:r>
                        <a:rPr lang="en-US" sz="1600"/>
                        <a:t>Toolchain</a:t>
                      </a:r>
                    </a:p>
                  </a:txBody>
                  <a:tcPr/>
                </a:tc>
                <a:tc>
                  <a:txBody>
                    <a:bodyPr/>
                    <a:lstStyle/>
                    <a:p>
                      <a:pPr lvl="1">
                        <a:buNone/>
                      </a:pPr>
                      <a:r>
                        <a:rPr lang="en-US" sz="1600">
                          <a:solidFill>
                            <a:srgbClr val="00B050"/>
                          </a:solidFill>
                        </a:rPr>
                        <a:t>High</a:t>
                      </a:r>
                    </a:p>
                  </a:txBody>
                  <a:tcPr anchor="ctr"/>
                </a:tc>
                <a:tc>
                  <a:txBody>
                    <a:bodyPr/>
                    <a:lstStyle/>
                    <a:p>
                      <a:pPr lvl="1">
                        <a:buNone/>
                      </a:pPr>
                      <a:r>
                        <a:rPr lang="en-US" sz="1600"/>
                        <a:t>High</a:t>
                      </a:r>
                    </a:p>
                  </a:txBody>
                  <a:tcPr anchor="ctr"/>
                </a:tc>
                <a:tc>
                  <a:txBody>
                    <a:bodyPr/>
                    <a:lstStyle/>
                    <a:p>
                      <a:pPr lvl="1">
                        <a:buNone/>
                      </a:pPr>
                      <a:r>
                        <a:rPr lang="en-US" sz="1600"/>
                        <a:t>Low</a:t>
                      </a:r>
                    </a:p>
                  </a:txBody>
                  <a:tcPr anchor="ctr"/>
                </a:tc>
                <a:extLst>
                  <a:ext uri="{0D108BD9-81ED-4DB2-BD59-A6C34878D82A}">
                    <a16:rowId xmlns:a16="http://schemas.microsoft.com/office/drawing/2014/main" val="2675541418"/>
                  </a:ext>
                </a:extLst>
              </a:tr>
            </a:tbl>
          </a:graphicData>
        </a:graphic>
      </p:graphicFrame>
      <p:pic>
        <p:nvPicPr>
          <p:cNvPr id="3" name="Picture 2" descr="A person smiling for a selfie&#10;&#10;AI-generated content may be incorrect.">
            <a:extLst>
              <a:ext uri="{FF2B5EF4-FFF2-40B4-BE49-F238E27FC236}">
                <a16:creationId xmlns:a16="http://schemas.microsoft.com/office/drawing/2014/main" id="{7926D4EE-B5B6-6DAA-70FE-B720F4208163}"/>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B42054EA-33B2-A1FE-20F6-1440CAA66496}"/>
              </a:ext>
            </a:extLst>
          </p:cNvPr>
          <p:cNvSpPr txBox="1"/>
          <p:nvPr/>
        </p:nvSpPr>
        <p:spPr>
          <a:xfrm>
            <a:off x="721091" y="2246477"/>
            <a:ext cx="4067697"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Due to the comparable features to Synopsys Design Compiler as well as the compatibility with Cadence Innovus, choosing to use Cadence Genus for synthesis was a simple decision.</a:t>
            </a:r>
          </a:p>
        </p:txBody>
      </p:sp>
    </p:spTree>
    <p:extLst>
      <p:ext uri="{BB962C8B-B14F-4D97-AF65-F5344CB8AC3E}">
        <p14:creationId xmlns:p14="http://schemas.microsoft.com/office/powerpoint/2010/main" val="467839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41FC-D365-3034-BA83-1A75740D3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E6BFA-9F48-9262-F1C2-FB611367AF4D}"/>
              </a:ext>
            </a:extLst>
          </p:cNvPr>
          <p:cNvSpPr>
            <a:spLocks noGrp="1"/>
          </p:cNvSpPr>
          <p:nvPr>
            <p:ph type="title"/>
          </p:nvPr>
        </p:nvSpPr>
        <p:spPr>
          <a:xfrm>
            <a:off x="1104900" y="1110050"/>
            <a:ext cx="9982201" cy="718150"/>
          </a:xfrm>
        </p:spPr>
        <p:txBody>
          <a:bodyPr anchor="ctr">
            <a:normAutofit/>
          </a:bodyPr>
          <a:lstStyle/>
          <a:p>
            <a:r>
              <a:rPr lang="en-US">
                <a:latin typeface="Arial Black"/>
              </a:rPr>
              <a:t>Synthesized Netlist</a:t>
            </a:r>
            <a:endParaRPr lang="en-US"/>
          </a:p>
        </p:txBody>
      </p:sp>
      <p:pic>
        <p:nvPicPr>
          <p:cNvPr id="7" name="Picture 6" descr="A person smiling for a selfie&#10;&#10;AI-generated content may be incorrect.">
            <a:extLst>
              <a:ext uri="{FF2B5EF4-FFF2-40B4-BE49-F238E27FC236}">
                <a16:creationId xmlns:a16="http://schemas.microsoft.com/office/drawing/2014/main" id="{C983241E-FA83-EEE7-1F6B-19F198949B19}"/>
              </a:ext>
            </a:extLst>
          </p:cNvPr>
          <p:cNvPicPr>
            <a:picLocks noChangeAspect="1"/>
          </p:cNvPicPr>
          <p:nvPr/>
        </p:nvPicPr>
        <p:blipFill>
          <a:blip r:embed="rId2"/>
          <a:stretch>
            <a:fillRect/>
          </a:stretch>
        </p:blipFill>
        <p:spPr>
          <a:xfrm>
            <a:off x="11160709" y="-881"/>
            <a:ext cx="1034251" cy="1015297"/>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DAC411E-6D69-9491-07A0-CFF5561B6D0C}"/>
              </a:ext>
            </a:extLst>
          </p:cNvPr>
          <p:cNvPicPr>
            <a:picLocks noChangeAspect="1"/>
          </p:cNvPicPr>
          <p:nvPr/>
        </p:nvPicPr>
        <p:blipFill>
          <a:blip r:embed="rId3"/>
          <a:srcRect l="29153" t="9002" r="85" b="155"/>
          <a:stretch/>
        </p:blipFill>
        <p:spPr>
          <a:xfrm>
            <a:off x="5220071" y="1714500"/>
            <a:ext cx="6627620" cy="4643018"/>
          </a:xfrm>
          <a:prstGeom prst="rect">
            <a:avLst/>
          </a:prstGeom>
        </p:spPr>
      </p:pic>
      <p:sp>
        <p:nvSpPr>
          <p:cNvPr id="6" name="TextBox 5">
            <a:extLst>
              <a:ext uri="{FF2B5EF4-FFF2-40B4-BE49-F238E27FC236}">
                <a16:creationId xmlns:a16="http://schemas.microsoft.com/office/drawing/2014/main" id="{3DCA71AF-254D-32CF-6F3C-6927939A62D9}"/>
              </a:ext>
            </a:extLst>
          </p:cNvPr>
          <p:cNvSpPr txBox="1"/>
          <p:nvPr/>
        </p:nvSpPr>
        <p:spPr>
          <a:xfrm>
            <a:off x="480727" y="2255722"/>
            <a:ext cx="4271699" cy="24929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is a view of our synthesized netlist. The gates shown within the view are one step closer to a physical implementation of the logic written in RTL.</a:t>
            </a:r>
          </a:p>
          <a:p>
            <a:endParaRPr lang="en-US">
              <a:ea typeface="Calibri"/>
              <a:cs typeface="Calibri"/>
            </a:endParaRPr>
          </a:p>
          <a:p>
            <a:r>
              <a:rPr lang="en-US">
                <a:ea typeface="Calibri"/>
                <a:cs typeface="Calibri"/>
              </a:rPr>
              <a:t>This netlist was generated with relatively high optimization and contains about 9000 leaf cells, which can be broken further down into individual transistors.</a:t>
            </a:r>
          </a:p>
        </p:txBody>
      </p:sp>
    </p:spTree>
    <p:extLst>
      <p:ext uri="{BB962C8B-B14F-4D97-AF65-F5344CB8AC3E}">
        <p14:creationId xmlns:p14="http://schemas.microsoft.com/office/powerpoint/2010/main" val="384200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B212-9BF7-6E27-11F9-A93B9C648675}"/>
              </a:ext>
            </a:extLst>
          </p:cNvPr>
          <p:cNvSpPr>
            <a:spLocks noGrp="1"/>
          </p:cNvSpPr>
          <p:nvPr>
            <p:ph type="title"/>
          </p:nvPr>
        </p:nvSpPr>
        <p:spPr>
          <a:xfrm>
            <a:off x="1104900" y="523896"/>
            <a:ext cx="9982201" cy="718150"/>
          </a:xfrm>
        </p:spPr>
        <p:txBody>
          <a:bodyPr/>
          <a:lstStyle/>
          <a:p>
            <a:r>
              <a:rPr lang="en-US">
                <a:latin typeface="Arial Black"/>
              </a:rPr>
              <a:t>Toolchain Comparison</a:t>
            </a:r>
            <a:endParaRPr lang="en-US"/>
          </a:p>
        </p:txBody>
      </p:sp>
      <p:graphicFrame>
        <p:nvGraphicFramePr>
          <p:cNvPr id="4" name="Table 3">
            <a:extLst>
              <a:ext uri="{FF2B5EF4-FFF2-40B4-BE49-F238E27FC236}">
                <a16:creationId xmlns:a16="http://schemas.microsoft.com/office/drawing/2014/main" id="{45D69070-906F-AE62-39E7-6C60B9F37C3C}"/>
              </a:ext>
            </a:extLst>
          </p:cNvPr>
          <p:cNvGraphicFramePr>
            <a:graphicFrameLocks noGrp="1"/>
          </p:cNvGraphicFramePr>
          <p:nvPr>
            <p:extLst>
              <p:ext uri="{D42A27DB-BD31-4B8C-83A1-F6EECF244321}">
                <p14:modId xmlns:p14="http://schemas.microsoft.com/office/powerpoint/2010/main" val="3218876659"/>
              </p:ext>
            </p:extLst>
          </p:nvPr>
        </p:nvGraphicFramePr>
        <p:xfrm>
          <a:off x="1533768" y="1777999"/>
          <a:ext cx="9309271" cy="3930535"/>
        </p:xfrm>
        <a:graphic>
          <a:graphicData uri="http://schemas.openxmlformats.org/drawingml/2006/table">
            <a:tbl>
              <a:tblPr firstRow="1" bandRow="1">
                <a:tableStyleId>{5C22544A-7EE6-4342-B048-85BDC9FD1C3A}</a:tableStyleId>
              </a:tblPr>
              <a:tblGrid>
                <a:gridCol w="1242646">
                  <a:extLst>
                    <a:ext uri="{9D8B030D-6E8A-4147-A177-3AD203B41FA5}">
                      <a16:colId xmlns:a16="http://schemas.microsoft.com/office/drawing/2014/main" val="1721966529"/>
                    </a:ext>
                  </a:extLst>
                </a:gridCol>
                <a:gridCol w="2610338">
                  <a:extLst>
                    <a:ext uri="{9D8B030D-6E8A-4147-A177-3AD203B41FA5}">
                      <a16:colId xmlns:a16="http://schemas.microsoft.com/office/drawing/2014/main" val="1588814630"/>
                    </a:ext>
                  </a:extLst>
                </a:gridCol>
                <a:gridCol w="2830318">
                  <a:extLst>
                    <a:ext uri="{9D8B030D-6E8A-4147-A177-3AD203B41FA5}">
                      <a16:colId xmlns:a16="http://schemas.microsoft.com/office/drawing/2014/main" val="1386135862"/>
                    </a:ext>
                  </a:extLst>
                </a:gridCol>
                <a:gridCol w="2625969">
                  <a:extLst>
                    <a:ext uri="{9D8B030D-6E8A-4147-A177-3AD203B41FA5}">
                      <a16:colId xmlns:a16="http://schemas.microsoft.com/office/drawing/2014/main" val="1306614986"/>
                    </a:ext>
                  </a:extLst>
                </a:gridCol>
              </a:tblGrid>
              <a:tr h="297191">
                <a:tc>
                  <a:txBody>
                    <a:bodyPr/>
                    <a:lstStyle/>
                    <a:p>
                      <a:endParaRPr lang="en-US" sz="1400">
                        <a:latin typeface="Aptos"/>
                      </a:endParaRPr>
                    </a:p>
                  </a:txBody>
                  <a:tcPr/>
                </a:tc>
                <a:tc>
                  <a:txBody>
                    <a:bodyPr/>
                    <a:lstStyle/>
                    <a:p>
                      <a:r>
                        <a:rPr lang="en-US" sz="1400">
                          <a:latin typeface="Aptos"/>
                        </a:rPr>
                        <a:t>Cadence Suite </a:t>
                      </a:r>
                    </a:p>
                  </a:txBody>
                  <a:tcPr/>
                </a:tc>
                <a:tc>
                  <a:txBody>
                    <a:bodyPr/>
                    <a:lstStyle/>
                    <a:p>
                      <a:r>
                        <a:rPr lang="en-US" sz="1400">
                          <a:latin typeface="Aptos"/>
                        </a:rPr>
                        <a:t>Synopsys </a:t>
                      </a:r>
                    </a:p>
                  </a:txBody>
                  <a:tcPr/>
                </a:tc>
                <a:tc>
                  <a:txBody>
                    <a:bodyPr/>
                    <a:lstStyle/>
                    <a:p>
                      <a:r>
                        <a:rPr lang="en-US" sz="1400">
                          <a:latin typeface="Aptos"/>
                        </a:rPr>
                        <a:t>Xilinx Tools </a:t>
                      </a:r>
                    </a:p>
                  </a:txBody>
                  <a:tcPr/>
                </a:tc>
                <a:extLst>
                  <a:ext uri="{0D108BD9-81ED-4DB2-BD59-A6C34878D82A}">
                    <a16:rowId xmlns:a16="http://schemas.microsoft.com/office/drawing/2014/main" val="4014472511"/>
                  </a:ext>
                </a:extLst>
              </a:tr>
              <a:tr h="1502937">
                <a:tc>
                  <a:txBody>
                    <a:bodyPr/>
                    <a:lstStyle/>
                    <a:p>
                      <a:r>
                        <a:rPr lang="en-US" sz="1400">
                          <a:latin typeface="Aptos"/>
                        </a:rPr>
                        <a:t>Benefits </a:t>
                      </a:r>
                    </a:p>
                  </a:txBody>
                  <a:tcPr/>
                </a:tc>
                <a:tc>
                  <a:txBody>
                    <a:bodyPr/>
                    <a:lstStyle/>
                    <a:p>
                      <a:r>
                        <a:rPr lang="en-US" sz="1400">
                          <a:latin typeface="Aptos"/>
                        </a:rPr>
                        <a:t>-Tool suite for specialized IC development. </a:t>
                      </a:r>
                    </a:p>
                    <a:p>
                      <a:pPr lvl="0">
                        <a:buNone/>
                      </a:pPr>
                      <a:r>
                        <a:rPr lang="en-US" sz="1400">
                          <a:latin typeface="Aptos"/>
                        </a:rPr>
                        <a:t>-Used heavily in industry specifically for IC development</a:t>
                      </a:r>
                    </a:p>
                    <a:p>
                      <a:pPr lvl="0">
                        <a:buNone/>
                      </a:pPr>
                      <a:r>
                        <a:rPr lang="en-US" sz="1400">
                          <a:latin typeface="Aptos"/>
                        </a:rPr>
                        <a:t>-Includes trainings for each tool</a:t>
                      </a:r>
                    </a:p>
                  </a:txBody>
                  <a:tcPr/>
                </a:tc>
                <a:tc>
                  <a:txBody>
                    <a:bodyPr/>
                    <a:lstStyle/>
                    <a:p>
                      <a:r>
                        <a:rPr lang="en-US" sz="1400">
                          <a:latin typeface="Aptos"/>
                        </a:rPr>
                        <a:t>-Very effective for verification using UVM and provided better feedback to the tester than any other alternative.</a:t>
                      </a:r>
                    </a:p>
                    <a:p>
                      <a:pPr lvl="0">
                        <a:buNone/>
                      </a:pPr>
                      <a:r>
                        <a:rPr lang="en-US" sz="1400">
                          <a:latin typeface="Aptos"/>
                        </a:rPr>
                        <a:t>-Includes a whole suite for specialized IC development. </a:t>
                      </a:r>
                    </a:p>
                  </a:txBody>
                  <a:tcPr/>
                </a:tc>
                <a:tc>
                  <a:txBody>
                    <a:bodyPr/>
                    <a:lstStyle/>
                    <a:p>
                      <a:pPr marL="0" indent="0">
                        <a:buNone/>
                      </a:pPr>
                      <a:r>
                        <a:rPr lang="en-US" sz="1400">
                          <a:latin typeface="Aptos"/>
                        </a:rPr>
                        <a:t>-</a:t>
                      </a:r>
                      <a:r>
                        <a:rPr lang="en-US" sz="1400" err="1">
                          <a:latin typeface="Aptos"/>
                        </a:rPr>
                        <a:t>Vivado</a:t>
                      </a:r>
                      <a:r>
                        <a:rPr lang="en-US" sz="1400">
                          <a:latin typeface="Aptos"/>
                        </a:rPr>
                        <a:t> can be downloaded and is faster for design, simulation, and verification when compared to server-based tool alternatives. </a:t>
                      </a:r>
                    </a:p>
                  </a:txBody>
                  <a:tcPr/>
                </a:tc>
                <a:extLst>
                  <a:ext uri="{0D108BD9-81ED-4DB2-BD59-A6C34878D82A}">
                    <a16:rowId xmlns:a16="http://schemas.microsoft.com/office/drawing/2014/main" val="872209420"/>
                  </a:ext>
                </a:extLst>
              </a:tr>
              <a:tr h="1256698">
                <a:tc>
                  <a:txBody>
                    <a:bodyPr/>
                    <a:lstStyle/>
                    <a:p>
                      <a:r>
                        <a:rPr lang="en-US" sz="1400">
                          <a:latin typeface="Aptos"/>
                        </a:rPr>
                        <a:t>Tradeoffs </a:t>
                      </a:r>
                    </a:p>
                  </a:txBody>
                  <a:tcPr/>
                </a:tc>
                <a:tc>
                  <a:txBody>
                    <a:bodyPr/>
                    <a:lstStyle/>
                    <a:p>
                      <a:r>
                        <a:rPr lang="en-US" sz="1400">
                          <a:latin typeface="Aptos"/>
                        </a:rPr>
                        <a:t>-Server based access; high software latency. </a:t>
                      </a:r>
                    </a:p>
                    <a:p>
                      <a:pPr lvl="0">
                        <a:buNone/>
                      </a:pPr>
                      <a:r>
                        <a:rPr lang="en-US" sz="1400">
                          <a:latin typeface="Aptos"/>
                        </a:rPr>
                        <a:t>-Restricted access meaning limited documentation online. </a:t>
                      </a:r>
                    </a:p>
                  </a:txBody>
                  <a:tcPr/>
                </a:tc>
                <a:tc>
                  <a:txBody>
                    <a:bodyPr/>
                    <a:lstStyle/>
                    <a:p>
                      <a:r>
                        <a:rPr lang="en-US" sz="1400">
                          <a:latin typeface="Aptos"/>
                        </a:rPr>
                        <a:t>-Server based access; high software latency.</a:t>
                      </a:r>
                    </a:p>
                    <a:p>
                      <a:pPr lvl="0">
                        <a:buNone/>
                      </a:pPr>
                      <a:r>
                        <a:rPr lang="en-US" sz="1400">
                          <a:latin typeface="Aptos"/>
                        </a:rPr>
                        <a:t>-Restricted access meaning limited documentation online. </a:t>
                      </a:r>
                    </a:p>
                    <a:p>
                      <a:pPr lvl="0">
                        <a:buNone/>
                      </a:pPr>
                      <a:endParaRPr lang="en-US" sz="1400">
                        <a:latin typeface="Aptos"/>
                      </a:endParaRPr>
                    </a:p>
                  </a:txBody>
                  <a:tcPr/>
                </a:tc>
                <a:tc>
                  <a:txBody>
                    <a:bodyPr/>
                    <a:lstStyle/>
                    <a:p>
                      <a:pPr marL="0" indent="0">
                        <a:buNone/>
                      </a:pPr>
                      <a:r>
                        <a:rPr lang="en-US" sz="1400">
                          <a:latin typeface="Aptos"/>
                        </a:rPr>
                        <a:t>-Xilinx does not provide any other tool for specialized IC development. </a:t>
                      </a:r>
                    </a:p>
                  </a:txBody>
                  <a:tcPr/>
                </a:tc>
                <a:extLst>
                  <a:ext uri="{0D108BD9-81ED-4DB2-BD59-A6C34878D82A}">
                    <a16:rowId xmlns:a16="http://schemas.microsoft.com/office/drawing/2014/main" val="1440069441"/>
                  </a:ext>
                </a:extLst>
              </a:tr>
              <a:tr h="866100">
                <a:tc>
                  <a:txBody>
                    <a:bodyPr/>
                    <a:lstStyle/>
                    <a:p>
                      <a:r>
                        <a:rPr lang="en-US" sz="1400">
                          <a:latin typeface="Aptos"/>
                        </a:rPr>
                        <a:t>Team Usage</a:t>
                      </a:r>
                    </a:p>
                  </a:txBody>
                  <a:tcPr/>
                </a:tc>
                <a:tc>
                  <a:txBody>
                    <a:bodyPr/>
                    <a:lstStyle/>
                    <a:p>
                      <a:r>
                        <a:rPr lang="en-US" sz="1400">
                          <a:latin typeface="Aptos"/>
                        </a:rPr>
                        <a:t>-Used heavily for Verification, Synthesis, physical layout, and physical layout testing. </a:t>
                      </a:r>
                    </a:p>
                  </a:txBody>
                  <a:tcPr/>
                </a:tc>
                <a:tc>
                  <a:txBody>
                    <a:bodyPr/>
                    <a:lstStyle/>
                    <a:p>
                      <a:r>
                        <a:rPr lang="en-US" sz="1400">
                          <a:latin typeface="Aptos"/>
                        </a:rPr>
                        <a:t>-Used specifically for verification development. </a:t>
                      </a:r>
                    </a:p>
                  </a:txBody>
                  <a:tcPr/>
                </a:tc>
                <a:tc>
                  <a:txBody>
                    <a:bodyPr/>
                    <a:lstStyle/>
                    <a:p>
                      <a:r>
                        <a:rPr lang="en-US" sz="1400">
                          <a:latin typeface="Aptos"/>
                        </a:rPr>
                        <a:t>-Used heavily for design and verification. </a:t>
                      </a:r>
                    </a:p>
                  </a:txBody>
                  <a:tcPr/>
                </a:tc>
                <a:extLst>
                  <a:ext uri="{0D108BD9-81ED-4DB2-BD59-A6C34878D82A}">
                    <a16:rowId xmlns:a16="http://schemas.microsoft.com/office/drawing/2014/main" val="2328584661"/>
                  </a:ext>
                </a:extLst>
              </a:tr>
            </a:tbl>
          </a:graphicData>
        </a:graphic>
      </p:graphicFrame>
      <p:pic>
        <p:nvPicPr>
          <p:cNvPr id="5" name="Picture 4" descr="A person with a beard and mustache wearing a striped shirt&#10;&#10;AI-generated content may be incorrect.">
            <a:extLst>
              <a:ext uri="{FF2B5EF4-FFF2-40B4-BE49-F238E27FC236}">
                <a16:creationId xmlns:a16="http://schemas.microsoft.com/office/drawing/2014/main" id="{FEA18EA3-2FA8-0F9E-58B0-572A3BAC1484}"/>
              </a:ext>
            </a:extLst>
          </p:cNvPr>
          <p:cNvPicPr>
            <a:picLocks noChangeAspect="1"/>
          </p:cNvPicPr>
          <p:nvPr/>
        </p:nvPicPr>
        <p:blipFill>
          <a:blip r:embed="rId2"/>
          <a:stretch>
            <a:fillRect/>
          </a:stretch>
        </p:blipFill>
        <p:spPr>
          <a:xfrm>
            <a:off x="11222702" y="159358"/>
            <a:ext cx="791303" cy="9933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59379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5AFB1-A957-5DD2-99C3-B09489463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028EA-2BF1-9DD8-7E57-BE2582182998}"/>
              </a:ext>
            </a:extLst>
          </p:cNvPr>
          <p:cNvSpPr>
            <a:spLocks noGrp="1"/>
          </p:cNvSpPr>
          <p:nvPr>
            <p:ph type="title"/>
          </p:nvPr>
        </p:nvSpPr>
        <p:spPr>
          <a:xfrm>
            <a:off x="1104900" y="1110050"/>
            <a:ext cx="9982201" cy="718150"/>
          </a:xfrm>
        </p:spPr>
        <p:txBody>
          <a:bodyPr anchor="ctr">
            <a:normAutofit/>
          </a:bodyPr>
          <a:lstStyle/>
          <a:p>
            <a:r>
              <a:rPr lang="en-US">
                <a:latin typeface="Arial Black"/>
              </a:rPr>
              <a:t>Synthesis Optimizations</a:t>
            </a:r>
            <a:endParaRPr lang="en-US"/>
          </a:p>
        </p:txBody>
      </p:sp>
      <p:pic>
        <p:nvPicPr>
          <p:cNvPr id="10" name="Picture 9" descr="A screenshot of a graph&#10;&#10;AI-generated content may be incorrect.">
            <a:extLst>
              <a:ext uri="{FF2B5EF4-FFF2-40B4-BE49-F238E27FC236}">
                <a16:creationId xmlns:a16="http://schemas.microsoft.com/office/drawing/2014/main" id="{2752FB79-C074-6C15-143F-4B55736F13C3}"/>
              </a:ext>
            </a:extLst>
          </p:cNvPr>
          <p:cNvPicPr>
            <a:picLocks noChangeAspect="1"/>
          </p:cNvPicPr>
          <p:nvPr/>
        </p:nvPicPr>
        <p:blipFill>
          <a:blip r:embed="rId2"/>
          <a:stretch>
            <a:fillRect/>
          </a:stretch>
        </p:blipFill>
        <p:spPr>
          <a:xfrm>
            <a:off x="6841261" y="1370906"/>
            <a:ext cx="4834816" cy="2333255"/>
          </a:xfrm>
          <a:prstGeom prst="rect">
            <a:avLst/>
          </a:prstGeom>
        </p:spPr>
      </p:pic>
      <p:pic>
        <p:nvPicPr>
          <p:cNvPr id="5" name="Picture 4" descr="A person smiling for a selfie&#10;&#10;AI-generated content may be incorrect.">
            <a:extLst>
              <a:ext uri="{FF2B5EF4-FFF2-40B4-BE49-F238E27FC236}">
                <a16:creationId xmlns:a16="http://schemas.microsoft.com/office/drawing/2014/main" id="{8A35C3E2-CE9B-3697-A6CE-20E85154F86E}"/>
              </a:ext>
            </a:extLst>
          </p:cNvPr>
          <p:cNvPicPr>
            <a:picLocks noChangeAspect="1"/>
          </p:cNvPicPr>
          <p:nvPr/>
        </p:nvPicPr>
        <p:blipFill>
          <a:blip r:embed="rId3"/>
          <a:stretch>
            <a:fillRect/>
          </a:stretch>
        </p:blipFill>
        <p:spPr>
          <a:xfrm>
            <a:off x="11160709" y="-881"/>
            <a:ext cx="1034251" cy="1015297"/>
          </a:xfrm>
          <a:prstGeom prst="rect">
            <a:avLst/>
          </a:prstGeom>
        </p:spPr>
      </p:pic>
      <p:sp>
        <p:nvSpPr>
          <p:cNvPr id="3" name="TextBox 2">
            <a:extLst>
              <a:ext uri="{FF2B5EF4-FFF2-40B4-BE49-F238E27FC236}">
                <a16:creationId xmlns:a16="http://schemas.microsoft.com/office/drawing/2014/main" id="{23E382DC-DD56-BBC9-F615-E84F2B85B03C}"/>
              </a:ext>
            </a:extLst>
          </p:cNvPr>
          <p:cNvSpPr txBox="1"/>
          <p:nvPr/>
        </p:nvSpPr>
        <p:spPr>
          <a:xfrm>
            <a:off x="5886800" y="2383325"/>
            <a:ext cx="954124" cy="830997"/>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Number of Paths</a:t>
            </a:r>
          </a:p>
          <a:p>
            <a:endParaRPr lang="en-US">
              <a:ea typeface="Calibri"/>
              <a:cs typeface="Calibri"/>
            </a:endParaRPr>
          </a:p>
        </p:txBody>
      </p:sp>
      <p:pic>
        <p:nvPicPr>
          <p:cNvPr id="9" name="Picture 8" descr="A screenshot of a computer code&#10;&#10;AI-generated content may be incorrect.">
            <a:extLst>
              <a:ext uri="{FF2B5EF4-FFF2-40B4-BE49-F238E27FC236}">
                <a16:creationId xmlns:a16="http://schemas.microsoft.com/office/drawing/2014/main" id="{257495D1-970B-18B6-72F7-115484F9F031}"/>
              </a:ext>
            </a:extLst>
          </p:cNvPr>
          <p:cNvPicPr>
            <a:picLocks noChangeAspect="1"/>
          </p:cNvPicPr>
          <p:nvPr/>
        </p:nvPicPr>
        <p:blipFill>
          <a:blip r:embed="rId4"/>
          <a:stretch>
            <a:fillRect/>
          </a:stretch>
        </p:blipFill>
        <p:spPr>
          <a:xfrm>
            <a:off x="7602661" y="255510"/>
            <a:ext cx="2905125" cy="1123950"/>
          </a:xfrm>
          <a:prstGeom prst="rect">
            <a:avLst/>
          </a:prstGeom>
        </p:spPr>
      </p:pic>
      <p:sp>
        <p:nvSpPr>
          <p:cNvPr id="4" name="TextBox 3">
            <a:extLst>
              <a:ext uri="{FF2B5EF4-FFF2-40B4-BE49-F238E27FC236}">
                <a16:creationId xmlns:a16="http://schemas.microsoft.com/office/drawing/2014/main" id="{4ACBBB13-C409-10A3-2AC1-142735CC35AA}"/>
              </a:ext>
            </a:extLst>
          </p:cNvPr>
          <p:cNvSpPr txBox="1"/>
          <p:nvPr/>
        </p:nvSpPr>
        <p:spPr>
          <a:xfrm>
            <a:off x="8061829" y="3803752"/>
            <a:ext cx="1982454" cy="276999"/>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Slack in ns</a:t>
            </a:r>
            <a:endParaRPr lang="en-US"/>
          </a:p>
        </p:txBody>
      </p:sp>
      <p:sp>
        <p:nvSpPr>
          <p:cNvPr id="11" name="TextBox 10">
            <a:extLst>
              <a:ext uri="{FF2B5EF4-FFF2-40B4-BE49-F238E27FC236}">
                <a16:creationId xmlns:a16="http://schemas.microsoft.com/office/drawing/2014/main" id="{CC5994F9-C536-B0FF-66C4-F86EC3565D21}"/>
              </a:ext>
            </a:extLst>
          </p:cNvPr>
          <p:cNvSpPr txBox="1"/>
          <p:nvPr/>
        </p:nvSpPr>
        <p:spPr>
          <a:xfrm>
            <a:off x="626780" y="2301946"/>
            <a:ext cx="5008259" cy="3046988"/>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we can see the difference between a netlist generated with only liberty files (top image) and a netlist which uses physical files such as </a:t>
            </a:r>
            <a:r>
              <a:rPr lang="en-US" err="1">
                <a:ea typeface="Calibri"/>
                <a:cs typeface="Calibri"/>
              </a:rPr>
              <a:t>lef</a:t>
            </a:r>
            <a:r>
              <a:rPr lang="en-US">
                <a:ea typeface="Calibri"/>
                <a:cs typeface="Calibri"/>
              </a:rPr>
              <a:t> files and multiple RC-corners (bottom image). The top image estimates an RC corner of 1.25V and 0C while the bottom image shows a corner at 0.95V and 125C.</a:t>
            </a:r>
          </a:p>
          <a:p>
            <a:endParaRPr lang="en-US">
              <a:ea typeface="Calibri"/>
              <a:cs typeface="Calibri"/>
            </a:endParaRPr>
          </a:p>
          <a:p>
            <a:r>
              <a:rPr lang="en-US">
                <a:ea typeface="Calibri"/>
                <a:cs typeface="Calibri"/>
              </a:rPr>
              <a:t>Synthesis which takes into consideration physical effects such as input voltage and temperature. The effects of poor conditions can be seen by the lack of margin in slack shown in the histogram below. </a:t>
            </a:r>
          </a:p>
        </p:txBody>
      </p:sp>
      <p:pic>
        <p:nvPicPr>
          <p:cNvPr id="12" name="Picture 11" descr="A screen shot of a graph&#10;&#10;AI-generated content may be incorrect.">
            <a:extLst>
              <a:ext uri="{FF2B5EF4-FFF2-40B4-BE49-F238E27FC236}">
                <a16:creationId xmlns:a16="http://schemas.microsoft.com/office/drawing/2014/main" id="{689FE40C-ADBA-0C79-19DF-1FA9710515D5}"/>
              </a:ext>
            </a:extLst>
          </p:cNvPr>
          <p:cNvPicPr>
            <a:picLocks noChangeAspect="1"/>
          </p:cNvPicPr>
          <p:nvPr/>
        </p:nvPicPr>
        <p:blipFill>
          <a:blip r:embed="rId5"/>
          <a:stretch>
            <a:fillRect/>
          </a:stretch>
        </p:blipFill>
        <p:spPr>
          <a:xfrm>
            <a:off x="6842232" y="4086132"/>
            <a:ext cx="4832875" cy="2488337"/>
          </a:xfrm>
          <a:prstGeom prst="rect">
            <a:avLst/>
          </a:prstGeom>
        </p:spPr>
      </p:pic>
      <p:sp>
        <p:nvSpPr>
          <p:cNvPr id="13" name="Arrow: Right 12">
            <a:extLst>
              <a:ext uri="{FF2B5EF4-FFF2-40B4-BE49-F238E27FC236}">
                <a16:creationId xmlns:a16="http://schemas.microsoft.com/office/drawing/2014/main" id="{5B087F31-7881-126E-4E52-01C1DF5BBD28}"/>
              </a:ext>
            </a:extLst>
          </p:cNvPr>
          <p:cNvSpPr/>
          <p:nvPr/>
        </p:nvSpPr>
        <p:spPr>
          <a:xfrm>
            <a:off x="6157015" y="3032283"/>
            <a:ext cx="536196" cy="2773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2DEE98AA-A84A-9746-25C3-AE7891E4FAFE}"/>
              </a:ext>
            </a:extLst>
          </p:cNvPr>
          <p:cNvSpPr/>
          <p:nvPr/>
        </p:nvSpPr>
        <p:spPr>
          <a:xfrm>
            <a:off x="9290991" y="3734886"/>
            <a:ext cx="323566" cy="2496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3911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CDA4B-85AA-AC25-645E-7A204B8F1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9C133-26C4-87D2-1733-3684BF5B01B5}"/>
              </a:ext>
            </a:extLst>
          </p:cNvPr>
          <p:cNvSpPr>
            <a:spLocks noGrp="1"/>
          </p:cNvSpPr>
          <p:nvPr>
            <p:ph type="title"/>
          </p:nvPr>
        </p:nvSpPr>
        <p:spPr>
          <a:xfrm>
            <a:off x="1104900" y="1110050"/>
            <a:ext cx="9982201" cy="718150"/>
          </a:xfrm>
        </p:spPr>
        <p:txBody>
          <a:bodyPr anchor="ctr">
            <a:normAutofit/>
          </a:bodyPr>
          <a:lstStyle/>
          <a:p>
            <a:r>
              <a:rPr lang="en-US"/>
              <a:t>Floor &amp; Power Planning </a:t>
            </a:r>
          </a:p>
        </p:txBody>
      </p:sp>
      <p:pic>
        <p:nvPicPr>
          <p:cNvPr id="4" name="Picture 3" descr="A blue and red squares&#10;&#10;AI-generated content may be incorrect.">
            <a:extLst>
              <a:ext uri="{FF2B5EF4-FFF2-40B4-BE49-F238E27FC236}">
                <a16:creationId xmlns:a16="http://schemas.microsoft.com/office/drawing/2014/main" id="{39711CF7-0315-6237-C559-16A2FB0BE1CA}"/>
              </a:ext>
            </a:extLst>
          </p:cNvPr>
          <p:cNvPicPr>
            <a:picLocks noChangeAspect="1"/>
          </p:cNvPicPr>
          <p:nvPr/>
        </p:nvPicPr>
        <p:blipFill>
          <a:blip r:embed="rId2"/>
          <a:stretch>
            <a:fillRect/>
          </a:stretch>
        </p:blipFill>
        <p:spPr>
          <a:xfrm>
            <a:off x="6631557" y="2775197"/>
            <a:ext cx="5276850" cy="2691193"/>
          </a:xfrm>
          <a:prstGeom prst="rect">
            <a:avLst/>
          </a:prstGeom>
          <a:noFill/>
        </p:spPr>
      </p:pic>
      <p:pic>
        <p:nvPicPr>
          <p:cNvPr id="8" name="Picture 7" descr="A person smiling for a selfie&#10;&#10;AI-generated content may be incorrect.">
            <a:extLst>
              <a:ext uri="{FF2B5EF4-FFF2-40B4-BE49-F238E27FC236}">
                <a16:creationId xmlns:a16="http://schemas.microsoft.com/office/drawing/2014/main" id="{1006CF7C-C3B6-D9E7-C131-AEBAA254866F}"/>
              </a:ext>
            </a:extLst>
          </p:cNvPr>
          <p:cNvPicPr>
            <a:picLocks noChangeAspect="1"/>
          </p:cNvPicPr>
          <p:nvPr/>
        </p:nvPicPr>
        <p:blipFill>
          <a:blip r:embed="rId3"/>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7DCC60FF-2372-1014-271D-DAFA6958ACCB}"/>
              </a:ext>
            </a:extLst>
          </p:cNvPr>
          <p:cNvSpPr txBox="1"/>
          <p:nvPr/>
        </p:nvSpPr>
        <p:spPr>
          <a:xfrm>
            <a:off x="1073727" y="2407227"/>
            <a:ext cx="4571999"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Floor planning is important for a chip because it allows for better yield. A poorly planned chip can be much worse than a well planned chip, and in some cases not work at all depending on IR drop. </a:t>
            </a:r>
            <a:endParaRPr lang="en-US"/>
          </a:p>
          <a:p>
            <a:r>
              <a:rPr lang="en-US">
                <a:ea typeface="Calibri"/>
                <a:cs typeface="Calibri"/>
              </a:rPr>
              <a:t>To the right are two possible floorplans for a proposed chip, aesthetically you can guess which floorplan is better. The physical specifications of the chip is often not up to the physical designer (shocking), so engineers must be flexible in how they floorplan.</a:t>
            </a:r>
            <a:endParaRPr lang="en-US"/>
          </a:p>
        </p:txBody>
      </p:sp>
    </p:spTree>
    <p:extLst>
      <p:ext uri="{BB962C8B-B14F-4D97-AF65-F5344CB8AC3E}">
        <p14:creationId xmlns:p14="http://schemas.microsoft.com/office/powerpoint/2010/main" val="37830136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76B4-5490-D7F1-1FF6-E9299371B98F}"/>
              </a:ext>
            </a:extLst>
          </p:cNvPr>
          <p:cNvSpPr>
            <a:spLocks noGrp="1"/>
          </p:cNvSpPr>
          <p:nvPr>
            <p:ph type="title"/>
          </p:nvPr>
        </p:nvSpPr>
        <p:spPr>
          <a:xfrm>
            <a:off x="1104900" y="1110050"/>
            <a:ext cx="9982201" cy="718150"/>
          </a:xfrm>
        </p:spPr>
        <p:txBody>
          <a:bodyPr anchor="ctr">
            <a:normAutofit/>
          </a:bodyPr>
          <a:lstStyle/>
          <a:p>
            <a:r>
              <a:rPr lang="en-US">
                <a:latin typeface="Arial Black"/>
              </a:rPr>
              <a:t>Initial Physical Layout using Innovus – Pre-pins and Cache</a:t>
            </a:r>
            <a:endParaRPr lang="en-US"/>
          </a:p>
        </p:txBody>
      </p:sp>
      <p:pic>
        <p:nvPicPr>
          <p:cNvPr id="8" name="Picture 7" descr="A colorful rectangular objects with black background&#10;&#10;AI-generated content may be incorrect.">
            <a:extLst>
              <a:ext uri="{FF2B5EF4-FFF2-40B4-BE49-F238E27FC236}">
                <a16:creationId xmlns:a16="http://schemas.microsoft.com/office/drawing/2014/main" id="{9FAD63DD-075D-6730-0B36-9EA1F92E534B}"/>
              </a:ext>
            </a:extLst>
          </p:cNvPr>
          <p:cNvPicPr>
            <a:picLocks noChangeAspect="1"/>
          </p:cNvPicPr>
          <p:nvPr/>
        </p:nvPicPr>
        <p:blipFill>
          <a:blip r:embed="rId2"/>
          <a:srcRect l="11661" r="17348" b="-3"/>
          <a:stretch/>
        </p:blipFill>
        <p:spPr>
          <a:xfrm>
            <a:off x="1111827" y="2137732"/>
            <a:ext cx="4223905" cy="3168547"/>
          </a:xfrm>
          <a:prstGeom prst="rect">
            <a:avLst/>
          </a:prstGeom>
          <a:noFill/>
        </p:spPr>
      </p:pic>
      <p:pic>
        <p:nvPicPr>
          <p:cNvPr id="4" name="Picture 3">
            <a:extLst>
              <a:ext uri="{FF2B5EF4-FFF2-40B4-BE49-F238E27FC236}">
                <a16:creationId xmlns:a16="http://schemas.microsoft.com/office/drawing/2014/main" id="{B0C0B788-8FEC-5114-733C-A71F1CE2E915}"/>
              </a:ext>
            </a:extLst>
          </p:cNvPr>
          <p:cNvPicPr>
            <a:picLocks noChangeAspect="1"/>
          </p:cNvPicPr>
          <p:nvPr/>
        </p:nvPicPr>
        <p:blipFill>
          <a:blip r:embed="rId3"/>
          <a:stretch>
            <a:fillRect/>
          </a:stretch>
        </p:blipFill>
        <p:spPr>
          <a:xfrm>
            <a:off x="6815283" y="1832920"/>
            <a:ext cx="4028784" cy="3958280"/>
          </a:xfrm>
          <a:prstGeom prst="rect">
            <a:avLst/>
          </a:prstGeom>
          <a:noFill/>
        </p:spPr>
      </p:pic>
      <p:pic>
        <p:nvPicPr>
          <p:cNvPr id="12" name="Picture 11" descr="A person smiling for a selfie&#10;&#10;AI-generated content may be incorrect.">
            <a:extLst>
              <a:ext uri="{FF2B5EF4-FFF2-40B4-BE49-F238E27FC236}">
                <a16:creationId xmlns:a16="http://schemas.microsoft.com/office/drawing/2014/main" id="{F2EE556C-B337-EEDD-9AD0-E3663DA250C1}"/>
              </a:ext>
            </a:extLst>
          </p:cNvPr>
          <p:cNvPicPr>
            <a:picLocks noChangeAspect="1"/>
          </p:cNvPicPr>
          <p:nvPr/>
        </p:nvPicPr>
        <p:blipFill>
          <a:blip r:embed="rId4"/>
          <a:stretch>
            <a:fillRect/>
          </a:stretch>
        </p:blipFill>
        <p:spPr>
          <a:xfrm>
            <a:off x="11160709" y="-881"/>
            <a:ext cx="1034251" cy="1015297"/>
          </a:xfrm>
          <a:prstGeom prst="rect">
            <a:avLst/>
          </a:prstGeom>
        </p:spPr>
      </p:pic>
      <p:sp>
        <p:nvSpPr>
          <p:cNvPr id="3" name="TextBox 2">
            <a:extLst>
              <a:ext uri="{FF2B5EF4-FFF2-40B4-BE49-F238E27FC236}">
                <a16:creationId xmlns:a16="http://schemas.microsoft.com/office/drawing/2014/main" id="{2C4F0AA4-4E8F-3187-A1C1-0C94DB398746}"/>
              </a:ext>
            </a:extLst>
          </p:cNvPr>
          <p:cNvSpPr txBox="1"/>
          <p:nvPr/>
        </p:nvSpPr>
        <p:spPr>
          <a:xfrm>
            <a:off x="1142999" y="5455227"/>
            <a:ext cx="415636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An example of layer routing</a:t>
            </a:r>
            <a:endParaRPr lang="en-US"/>
          </a:p>
        </p:txBody>
      </p:sp>
      <p:sp>
        <p:nvSpPr>
          <p:cNvPr id="5" name="TextBox 4">
            <a:extLst>
              <a:ext uri="{FF2B5EF4-FFF2-40B4-BE49-F238E27FC236}">
                <a16:creationId xmlns:a16="http://schemas.microsoft.com/office/drawing/2014/main" id="{ECD786F0-6768-4FB0-D95F-EC85CEC018DD}"/>
              </a:ext>
            </a:extLst>
          </p:cNvPr>
          <p:cNvSpPr txBox="1"/>
          <p:nvPr/>
        </p:nvSpPr>
        <p:spPr>
          <a:xfrm>
            <a:off x="6809508" y="5995554"/>
            <a:ext cx="415636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Initial layout pre-cache</a:t>
            </a:r>
            <a:endParaRPr lang="en-US"/>
          </a:p>
        </p:txBody>
      </p:sp>
    </p:spTree>
    <p:extLst>
      <p:ext uri="{BB962C8B-B14F-4D97-AF65-F5344CB8AC3E}">
        <p14:creationId xmlns:p14="http://schemas.microsoft.com/office/powerpoint/2010/main" val="20906739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21B4C-3EEB-C63D-CE37-BDBBB4924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A707E-D9B0-A97D-7530-58B7CE43F6FF}"/>
              </a:ext>
            </a:extLst>
          </p:cNvPr>
          <p:cNvSpPr>
            <a:spLocks noGrp="1"/>
          </p:cNvSpPr>
          <p:nvPr>
            <p:ph type="title"/>
          </p:nvPr>
        </p:nvSpPr>
        <p:spPr>
          <a:xfrm>
            <a:off x="1104900" y="1110050"/>
            <a:ext cx="9982201" cy="718150"/>
          </a:xfrm>
        </p:spPr>
        <p:txBody>
          <a:bodyPr anchor="ctr">
            <a:normAutofit/>
          </a:bodyPr>
          <a:lstStyle/>
          <a:p>
            <a:r>
              <a:rPr lang="en-US"/>
              <a:t>Floor &amp; Power Planning </a:t>
            </a:r>
          </a:p>
        </p:txBody>
      </p:sp>
      <p:pic>
        <p:nvPicPr>
          <p:cNvPr id="8" name="Picture 7" descr="A person smiling for a selfie&#10;&#10;AI-generated content may be incorrect.">
            <a:extLst>
              <a:ext uri="{FF2B5EF4-FFF2-40B4-BE49-F238E27FC236}">
                <a16:creationId xmlns:a16="http://schemas.microsoft.com/office/drawing/2014/main" id="{F1490CBE-014C-C714-3D1E-74F345C61F56}"/>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E8754368-BB7B-7D80-C20F-E9C484F73950}"/>
              </a:ext>
            </a:extLst>
          </p:cNvPr>
          <p:cNvSpPr txBox="1"/>
          <p:nvPr/>
        </p:nvSpPr>
        <p:spPr>
          <a:xfrm>
            <a:off x="762000" y="2216726"/>
            <a:ext cx="3498272"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you can see that we spread our pins based on the distance to the cache, and we have a relatively fine power grid on layers 7 and 8.</a:t>
            </a:r>
          </a:p>
          <a:p>
            <a:endParaRPr lang="en-US">
              <a:ea typeface="Calibri"/>
              <a:cs typeface="Calibri"/>
            </a:endParaRPr>
          </a:p>
          <a:p>
            <a:r>
              <a:rPr lang="en-US">
                <a:ea typeface="Calibri"/>
                <a:cs typeface="Calibri"/>
              </a:rPr>
              <a:t>Power pins can also be seen distributed around the chip.</a:t>
            </a:r>
          </a:p>
          <a:p>
            <a:endParaRPr lang="en-US">
              <a:ea typeface="Calibri"/>
              <a:cs typeface="Calibri"/>
            </a:endParaRPr>
          </a:p>
          <a:p>
            <a:r>
              <a:rPr lang="en-US">
                <a:ea typeface="Calibri"/>
                <a:cs typeface="Calibri"/>
              </a:rPr>
              <a:t>This is a block level design, so there are no IO pad spacing requirements other than meeting the specific pin spacing allowed by the PDK.</a:t>
            </a:r>
          </a:p>
          <a:p>
            <a:endParaRPr lang="en-US">
              <a:ea typeface="Calibri"/>
              <a:cs typeface="Calibri"/>
            </a:endParaRPr>
          </a:p>
          <a:p>
            <a:r>
              <a:rPr lang="en-US">
                <a:ea typeface="Calibri"/>
                <a:cs typeface="Calibri"/>
              </a:rPr>
              <a:t>Our die size ended up being:</a:t>
            </a:r>
          </a:p>
          <a:p>
            <a:r>
              <a:rPr lang="en-US">
                <a:ea typeface="Calibri"/>
                <a:cs typeface="Calibri"/>
              </a:rPr>
              <a:t>           1150 x 700 um</a:t>
            </a:r>
          </a:p>
        </p:txBody>
      </p:sp>
      <p:pic>
        <p:nvPicPr>
          <p:cNvPr id="6" name="Picture 5">
            <a:extLst>
              <a:ext uri="{FF2B5EF4-FFF2-40B4-BE49-F238E27FC236}">
                <a16:creationId xmlns:a16="http://schemas.microsoft.com/office/drawing/2014/main" id="{3AECD014-2EA6-79C9-6FB5-94E8468A8DD8}"/>
              </a:ext>
            </a:extLst>
          </p:cNvPr>
          <p:cNvPicPr>
            <a:picLocks noChangeAspect="1"/>
          </p:cNvPicPr>
          <p:nvPr/>
        </p:nvPicPr>
        <p:blipFill>
          <a:blip r:embed="rId3"/>
          <a:stretch>
            <a:fillRect/>
          </a:stretch>
        </p:blipFill>
        <p:spPr>
          <a:xfrm>
            <a:off x="4533320" y="1828800"/>
            <a:ext cx="7129323" cy="4488873"/>
          </a:xfrm>
          <a:prstGeom prst="rect">
            <a:avLst/>
          </a:prstGeom>
        </p:spPr>
      </p:pic>
    </p:spTree>
    <p:extLst>
      <p:ext uri="{BB962C8B-B14F-4D97-AF65-F5344CB8AC3E}">
        <p14:creationId xmlns:p14="http://schemas.microsoft.com/office/powerpoint/2010/main" val="39756489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51337-E6C0-DDD4-644C-DEF239FA3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7509F-FA88-CEDC-D26C-3A1FA650954E}"/>
              </a:ext>
            </a:extLst>
          </p:cNvPr>
          <p:cNvSpPr>
            <a:spLocks noGrp="1"/>
          </p:cNvSpPr>
          <p:nvPr>
            <p:ph type="title"/>
          </p:nvPr>
        </p:nvSpPr>
        <p:spPr>
          <a:xfrm>
            <a:off x="1104900" y="1110050"/>
            <a:ext cx="9982201" cy="718150"/>
          </a:xfrm>
        </p:spPr>
        <p:txBody>
          <a:bodyPr anchor="ctr">
            <a:normAutofit/>
          </a:bodyPr>
          <a:lstStyle/>
          <a:p>
            <a:r>
              <a:rPr lang="en-US"/>
              <a:t>Floor &amp; Power Planning </a:t>
            </a:r>
          </a:p>
        </p:txBody>
      </p:sp>
      <p:pic>
        <p:nvPicPr>
          <p:cNvPr id="8" name="Picture 7" descr="A person smiling for a selfie&#10;&#10;AI-generated content may be incorrect.">
            <a:extLst>
              <a:ext uri="{FF2B5EF4-FFF2-40B4-BE49-F238E27FC236}">
                <a16:creationId xmlns:a16="http://schemas.microsoft.com/office/drawing/2014/main" id="{ED52F578-91B5-1291-5EAB-52ADB5EE15EF}"/>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D7BCCA1A-9A5D-4AB3-5CAD-9B2CD11CEB65}"/>
              </a:ext>
            </a:extLst>
          </p:cNvPr>
          <p:cNvSpPr txBox="1"/>
          <p:nvPr/>
        </p:nvSpPr>
        <p:spPr>
          <a:xfrm>
            <a:off x="775855" y="2022762"/>
            <a:ext cx="5318058"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For this chip we arranged the signals as follows, due to the resistance becoming higher in lower layers.</a:t>
            </a:r>
          </a:p>
          <a:p>
            <a:endParaRPr lang="en-US">
              <a:ea typeface="Calibri"/>
              <a:cs typeface="Calibri"/>
            </a:endParaRPr>
          </a:p>
          <a:p>
            <a:r>
              <a:rPr lang="en-US">
                <a:ea typeface="Calibri"/>
                <a:cs typeface="Calibri"/>
              </a:rPr>
              <a:t>In general, we had power on the highest and lowest levels with logic in between.</a:t>
            </a:r>
          </a:p>
          <a:p>
            <a:endParaRPr lang="en-US">
              <a:ea typeface="Calibri"/>
              <a:cs typeface="Calibri"/>
            </a:endParaRPr>
          </a:p>
          <a:p>
            <a:br>
              <a:rPr lang="en-US">
                <a:ea typeface="Calibri"/>
                <a:cs typeface="Calibri"/>
              </a:rPr>
            </a:br>
            <a:endParaRPr lang="en-US">
              <a:ea typeface="Calibri"/>
              <a:cs typeface="Calibri"/>
            </a:endParaRPr>
          </a:p>
        </p:txBody>
      </p:sp>
      <p:graphicFrame>
        <p:nvGraphicFramePr>
          <p:cNvPr id="3" name="Table 2">
            <a:extLst>
              <a:ext uri="{FF2B5EF4-FFF2-40B4-BE49-F238E27FC236}">
                <a16:creationId xmlns:a16="http://schemas.microsoft.com/office/drawing/2014/main" id="{D4E48AE2-7519-6111-163B-B1FC3FCBBDAF}"/>
              </a:ext>
            </a:extLst>
          </p:cNvPr>
          <p:cNvGraphicFramePr>
            <a:graphicFrameLocks noGrp="1"/>
          </p:cNvGraphicFramePr>
          <p:nvPr>
            <p:extLst>
              <p:ext uri="{D42A27DB-BD31-4B8C-83A1-F6EECF244321}">
                <p14:modId xmlns:p14="http://schemas.microsoft.com/office/powerpoint/2010/main" val="2343667016"/>
              </p:ext>
            </p:extLst>
          </p:nvPr>
        </p:nvGraphicFramePr>
        <p:xfrm>
          <a:off x="1171125" y="3504316"/>
          <a:ext cx="4533176" cy="2763520"/>
        </p:xfrm>
        <a:graphic>
          <a:graphicData uri="http://schemas.openxmlformats.org/drawingml/2006/table">
            <a:tbl>
              <a:tblPr firstRow="1" bandRow="1">
                <a:tableStyleId>{5C22544A-7EE6-4342-B048-85BDC9FD1C3A}</a:tableStyleId>
              </a:tblPr>
              <a:tblGrid>
                <a:gridCol w="768856">
                  <a:extLst>
                    <a:ext uri="{9D8B030D-6E8A-4147-A177-3AD203B41FA5}">
                      <a16:colId xmlns:a16="http://schemas.microsoft.com/office/drawing/2014/main" val="3112111067"/>
                    </a:ext>
                  </a:extLst>
                </a:gridCol>
                <a:gridCol w="3764320">
                  <a:extLst>
                    <a:ext uri="{9D8B030D-6E8A-4147-A177-3AD203B41FA5}">
                      <a16:colId xmlns:a16="http://schemas.microsoft.com/office/drawing/2014/main" val="4127103876"/>
                    </a:ext>
                  </a:extLst>
                </a:gridCol>
              </a:tblGrid>
              <a:tr h="370840">
                <a:tc>
                  <a:txBody>
                    <a:bodyPr/>
                    <a:lstStyle/>
                    <a:p>
                      <a:pPr algn="ctr"/>
                      <a:r>
                        <a:rPr lang="en-US"/>
                        <a:t>Layer</a:t>
                      </a:r>
                    </a:p>
                  </a:txBody>
                  <a:tcPr/>
                </a:tc>
                <a:tc>
                  <a:txBody>
                    <a:bodyPr/>
                    <a:lstStyle/>
                    <a:p>
                      <a:pPr algn="ctr"/>
                      <a:r>
                        <a:rPr lang="en-US"/>
                        <a:t>Signals</a:t>
                      </a:r>
                    </a:p>
                  </a:txBody>
                  <a:tcPr/>
                </a:tc>
                <a:extLst>
                  <a:ext uri="{0D108BD9-81ED-4DB2-BD59-A6C34878D82A}">
                    <a16:rowId xmlns:a16="http://schemas.microsoft.com/office/drawing/2014/main" val="2198317715"/>
                  </a:ext>
                </a:extLst>
              </a:tr>
              <a:tr h="370840">
                <a:tc>
                  <a:txBody>
                    <a:bodyPr/>
                    <a:lstStyle/>
                    <a:p>
                      <a:r>
                        <a:rPr lang="en-US"/>
                        <a:t>10 – 9</a:t>
                      </a:r>
                    </a:p>
                  </a:txBody>
                  <a:tcPr/>
                </a:tc>
                <a:tc>
                  <a:txBody>
                    <a:bodyPr/>
                    <a:lstStyle/>
                    <a:p>
                      <a:r>
                        <a:rPr lang="en-US"/>
                        <a:t>Core Power Rings</a:t>
                      </a:r>
                    </a:p>
                  </a:txBody>
                  <a:tcPr/>
                </a:tc>
                <a:extLst>
                  <a:ext uri="{0D108BD9-81ED-4DB2-BD59-A6C34878D82A}">
                    <a16:rowId xmlns:a16="http://schemas.microsoft.com/office/drawing/2014/main" val="1325910515"/>
                  </a:ext>
                </a:extLst>
              </a:tr>
              <a:tr h="370840">
                <a:tc>
                  <a:txBody>
                    <a:bodyPr/>
                    <a:lstStyle/>
                    <a:p>
                      <a:r>
                        <a:rPr lang="en-US"/>
                        <a:t>8 – 7</a:t>
                      </a:r>
                    </a:p>
                  </a:txBody>
                  <a:tcPr/>
                </a:tc>
                <a:tc>
                  <a:txBody>
                    <a:bodyPr/>
                    <a:lstStyle/>
                    <a:p>
                      <a:r>
                        <a:rPr lang="en-US"/>
                        <a:t>Power Grid Stripes</a:t>
                      </a:r>
                    </a:p>
                  </a:txBody>
                  <a:tcPr/>
                </a:tc>
                <a:extLst>
                  <a:ext uri="{0D108BD9-81ED-4DB2-BD59-A6C34878D82A}">
                    <a16:rowId xmlns:a16="http://schemas.microsoft.com/office/drawing/2014/main" val="415228906"/>
                  </a:ext>
                </a:extLst>
              </a:tr>
              <a:tr h="370840">
                <a:tc>
                  <a:txBody>
                    <a:bodyPr/>
                    <a:lstStyle/>
                    <a:p>
                      <a:r>
                        <a:rPr lang="en-US"/>
                        <a:t>6 – 5</a:t>
                      </a:r>
                    </a:p>
                  </a:txBody>
                  <a:tcPr/>
                </a:tc>
                <a:tc>
                  <a:txBody>
                    <a:bodyPr/>
                    <a:lstStyle/>
                    <a:p>
                      <a:r>
                        <a:rPr lang="en-US"/>
                        <a:t>Clock, Reset, and other Global Signals</a:t>
                      </a:r>
                    </a:p>
                  </a:txBody>
                  <a:tcPr/>
                </a:tc>
                <a:extLst>
                  <a:ext uri="{0D108BD9-81ED-4DB2-BD59-A6C34878D82A}">
                    <a16:rowId xmlns:a16="http://schemas.microsoft.com/office/drawing/2014/main" val="679547988"/>
                  </a:ext>
                </a:extLst>
              </a:tr>
              <a:tr h="370840">
                <a:tc>
                  <a:txBody>
                    <a:bodyPr/>
                    <a:lstStyle/>
                    <a:p>
                      <a:r>
                        <a:rPr lang="en-US"/>
                        <a:t>3 – 4 </a:t>
                      </a:r>
                    </a:p>
                  </a:txBody>
                  <a:tcPr/>
                </a:tc>
                <a:tc>
                  <a:txBody>
                    <a:bodyPr/>
                    <a:lstStyle/>
                    <a:p>
                      <a:r>
                        <a:rPr lang="en-US"/>
                        <a:t>IO Signals such as memory in and out, some Clock and Reset signals</a:t>
                      </a:r>
                    </a:p>
                  </a:txBody>
                  <a:tcPr/>
                </a:tc>
                <a:extLst>
                  <a:ext uri="{0D108BD9-81ED-4DB2-BD59-A6C34878D82A}">
                    <a16:rowId xmlns:a16="http://schemas.microsoft.com/office/drawing/2014/main" val="1320443912"/>
                  </a:ext>
                </a:extLst>
              </a:tr>
              <a:tr h="370840">
                <a:tc>
                  <a:txBody>
                    <a:bodyPr/>
                    <a:lstStyle/>
                    <a:p>
                      <a:r>
                        <a:rPr lang="en-US"/>
                        <a:t>1 – 3 </a:t>
                      </a:r>
                    </a:p>
                  </a:txBody>
                  <a:tcPr/>
                </a:tc>
                <a:tc>
                  <a:txBody>
                    <a:bodyPr/>
                    <a:lstStyle/>
                    <a:p>
                      <a:r>
                        <a:rPr lang="en-US"/>
                        <a:t>Local signals between Standard Cells as well as VDD/VSS tracks</a:t>
                      </a:r>
                    </a:p>
                  </a:txBody>
                  <a:tcPr/>
                </a:tc>
                <a:extLst>
                  <a:ext uri="{0D108BD9-81ED-4DB2-BD59-A6C34878D82A}">
                    <a16:rowId xmlns:a16="http://schemas.microsoft.com/office/drawing/2014/main" val="3608705044"/>
                  </a:ext>
                </a:extLst>
              </a:tr>
            </a:tbl>
          </a:graphicData>
        </a:graphic>
      </p:graphicFrame>
      <p:pic>
        <p:nvPicPr>
          <p:cNvPr id="4" name="Picture 3" descr="A computer generated image of a colorful building&#10;&#10;AI-generated content may be incorrect.">
            <a:extLst>
              <a:ext uri="{FF2B5EF4-FFF2-40B4-BE49-F238E27FC236}">
                <a16:creationId xmlns:a16="http://schemas.microsoft.com/office/drawing/2014/main" id="{BC9B018B-AA87-E9B8-9AD5-D405396321BE}"/>
              </a:ext>
            </a:extLst>
          </p:cNvPr>
          <p:cNvPicPr>
            <a:picLocks noChangeAspect="1"/>
          </p:cNvPicPr>
          <p:nvPr/>
        </p:nvPicPr>
        <p:blipFill>
          <a:blip r:embed="rId3"/>
          <a:stretch>
            <a:fillRect/>
          </a:stretch>
        </p:blipFill>
        <p:spPr>
          <a:xfrm>
            <a:off x="6096000" y="1920589"/>
            <a:ext cx="5585534" cy="3024221"/>
          </a:xfrm>
          <a:prstGeom prst="rect">
            <a:avLst/>
          </a:prstGeom>
        </p:spPr>
      </p:pic>
      <p:sp>
        <p:nvSpPr>
          <p:cNvPr id="7" name="TextBox 6">
            <a:extLst>
              <a:ext uri="{FF2B5EF4-FFF2-40B4-BE49-F238E27FC236}">
                <a16:creationId xmlns:a16="http://schemas.microsoft.com/office/drawing/2014/main" id="{D43A65BE-9572-DA36-B842-6A9D5747A4B9}"/>
              </a:ext>
            </a:extLst>
          </p:cNvPr>
          <p:cNvSpPr txBox="1"/>
          <p:nvPr/>
        </p:nvSpPr>
        <p:spPr>
          <a:xfrm>
            <a:off x="6138525" y="5066132"/>
            <a:ext cx="5500636"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Snapshot of Layer 8 down to Layer 1</a:t>
            </a:r>
          </a:p>
        </p:txBody>
      </p:sp>
    </p:spTree>
    <p:extLst>
      <p:ext uri="{BB962C8B-B14F-4D97-AF65-F5344CB8AC3E}">
        <p14:creationId xmlns:p14="http://schemas.microsoft.com/office/powerpoint/2010/main" val="4057092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25D93-8AEB-86EB-9815-995C33209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7878C-6999-F5DF-B908-CAB5ABC6E10E}"/>
              </a:ext>
            </a:extLst>
          </p:cNvPr>
          <p:cNvSpPr>
            <a:spLocks noGrp="1"/>
          </p:cNvSpPr>
          <p:nvPr>
            <p:ph type="title"/>
          </p:nvPr>
        </p:nvSpPr>
        <p:spPr>
          <a:xfrm>
            <a:off x="1104900" y="1110050"/>
            <a:ext cx="9982201" cy="718150"/>
          </a:xfrm>
        </p:spPr>
        <p:txBody>
          <a:bodyPr anchor="ctr">
            <a:normAutofit/>
          </a:bodyPr>
          <a:lstStyle/>
          <a:p>
            <a:r>
              <a:rPr lang="en-US">
                <a:latin typeface="Arial Black"/>
              </a:rPr>
              <a:t>Cache Review</a:t>
            </a:r>
            <a:endParaRPr lang="en-US"/>
          </a:p>
        </p:txBody>
      </p:sp>
      <p:pic>
        <p:nvPicPr>
          <p:cNvPr id="8" name="Picture 7" descr="A person smiling for a selfie&#10;&#10;AI-generated content may be incorrect.">
            <a:extLst>
              <a:ext uri="{FF2B5EF4-FFF2-40B4-BE49-F238E27FC236}">
                <a16:creationId xmlns:a16="http://schemas.microsoft.com/office/drawing/2014/main" id="{FD1C76FD-7EFD-5027-3157-1A6F6E89F831}"/>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7A416049-EE20-9CED-2A03-6676F72D8D0D}"/>
              </a:ext>
            </a:extLst>
          </p:cNvPr>
          <p:cNvSpPr txBox="1"/>
          <p:nvPr/>
        </p:nvSpPr>
        <p:spPr>
          <a:xfrm>
            <a:off x="762000" y="2216726"/>
            <a:ext cx="3749805"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Our cache is generated using the </a:t>
            </a:r>
            <a:r>
              <a:rPr lang="en-US" err="1">
                <a:ea typeface="Calibri"/>
                <a:cs typeface="Calibri"/>
              </a:rPr>
              <a:t>OpenRAM</a:t>
            </a:r>
            <a:r>
              <a:rPr lang="en-US">
                <a:ea typeface="Calibri"/>
                <a:cs typeface="Calibri"/>
              </a:rPr>
              <a:t> memory compiler. </a:t>
            </a:r>
          </a:p>
          <a:p>
            <a:endParaRPr lang="en-US">
              <a:ea typeface="Calibri"/>
              <a:cs typeface="Calibri"/>
            </a:endParaRPr>
          </a:p>
          <a:p>
            <a:r>
              <a:rPr lang="en-US">
                <a:ea typeface="Calibri"/>
                <a:cs typeface="Calibri"/>
              </a:rPr>
              <a:t>Our cache is much faster than the rest of our CPU, and we saw 4ns of slack required to be allocated to each cache in our worst corner. A maximum operating frequency of 650MHz certainly meets that requirement.</a:t>
            </a:r>
          </a:p>
          <a:p>
            <a:endParaRPr lang="en-US">
              <a:ea typeface="Calibri"/>
              <a:cs typeface="Calibri"/>
            </a:endParaRPr>
          </a:p>
          <a:p>
            <a:r>
              <a:rPr lang="en-US">
                <a:ea typeface="Calibri"/>
                <a:cs typeface="Calibri"/>
              </a:rPr>
              <a:t>One issue is that the macro for the cache was very difficult to work with and involved some edits. This has been documented in other works in the past.</a:t>
            </a:r>
          </a:p>
        </p:txBody>
      </p:sp>
      <p:graphicFrame>
        <p:nvGraphicFramePr>
          <p:cNvPr id="4" name="Table 3">
            <a:extLst>
              <a:ext uri="{FF2B5EF4-FFF2-40B4-BE49-F238E27FC236}">
                <a16:creationId xmlns:a16="http://schemas.microsoft.com/office/drawing/2014/main" id="{55F7E41E-35FA-7371-A9D0-74237895345D}"/>
              </a:ext>
            </a:extLst>
          </p:cNvPr>
          <p:cNvGraphicFramePr>
            <a:graphicFrameLocks noGrp="1"/>
          </p:cNvGraphicFramePr>
          <p:nvPr>
            <p:extLst>
              <p:ext uri="{D42A27DB-BD31-4B8C-83A1-F6EECF244321}">
                <p14:modId xmlns:p14="http://schemas.microsoft.com/office/powerpoint/2010/main" val="1589907417"/>
              </p:ext>
            </p:extLst>
          </p:nvPr>
        </p:nvGraphicFramePr>
        <p:xfrm>
          <a:off x="4576762" y="1330037"/>
          <a:ext cx="6917725" cy="3169920"/>
        </p:xfrm>
        <a:graphic>
          <a:graphicData uri="http://schemas.openxmlformats.org/drawingml/2006/table">
            <a:tbl>
              <a:tblPr bandRow="1">
                <a:tableStyleId>{5C22544A-7EE6-4342-B048-85BDC9FD1C3A}</a:tableStyleId>
              </a:tblPr>
              <a:tblGrid>
                <a:gridCol w="1383545">
                  <a:extLst>
                    <a:ext uri="{9D8B030D-6E8A-4147-A177-3AD203B41FA5}">
                      <a16:colId xmlns:a16="http://schemas.microsoft.com/office/drawing/2014/main" val="545863168"/>
                    </a:ext>
                  </a:extLst>
                </a:gridCol>
                <a:gridCol w="1383545">
                  <a:extLst>
                    <a:ext uri="{9D8B030D-6E8A-4147-A177-3AD203B41FA5}">
                      <a16:colId xmlns:a16="http://schemas.microsoft.com/office/drawing/2014/main" val="1128219781"/>
                    </a:ext>
                  </a:extLst>
                </a:gridCol>
                <a:gridCol w="1383545">
                  <a:extLst>
                    <a:ext uri="{9D8B030D-6E8A-4147-A177-3AD203B41FA5}">
                      <a16:colId xmlns:a16="http://schemas.microsoft.com/office/drawing/2014/main" val="2035925212"/>
                    </a:ext>
                  </a:extLst>
                </a:gridCol>
                <a:gridCol w="1383545">
                  <a:extLst>
                    <a:ext uri="{9D8B030D-6E8A-4147-A177-3AD203B41FA5}">
                      <a16:colId xmlns:a16="http://schemas.microsoft.com/office/drawing/2014/main" val="2835961510"/>
                    </a:ext>
                  </a:extLst>
                </a:gridCol>
                <a:gridCol w="1383545">
                  <a:extLst>
                    <a:ext uri="{9D8B030D-6E8A-4147-A177-3AD203B41FA5}">
                      <a16:colId xmlns:a16="http://schemas.microsoft.com/office/drawing/2014/main" val="3257572962"/>
                    </a:ext>
                  </a:extLst>
                </a:gridCol>
              </a:tblGrid>
              <a:tr h="247121">
                <a:tc>
                  <a:txBody>
                    <a:bodyPr/>
                    <a:lstStyle/>
                    <a:p>
                      <a:pPr algn="l"/>
                      <a:r>
                        <a:rPr lang="en-US">
                          <a:solidFill>
                            <a:srgbClr val="FDC700"/>
                          </a:solidFill>
                          <a:effectLst/>
                        </a:rPr>
                        <a:t>Parameter</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Min</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Typ</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Max</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Units</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extLst>
                  <a:ext uri="{0D108BD9-81ED-4DB2-BD59-A6C34878D82A}">
                    <a16:rowId xmlns:a16="http://schemas.microsoft.com/office/drawing/2014/main" val="2880318081"/>
                  </a:ext>
                </a:extLst>
              </a:tr>
              <a:tr h="185340">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48618255"/>
                  </a:ext>
                </a:extLst>
              </a:tr>
              <a:tr h="635456">
                <a:tc>
                  <a:txBody>
                    <a:bodyPr/>
                    <a:lstStyle/>
                    <a:p>
                      <a:r>
                        <a:rPr lang="en-US">
                          <a:effectLst/>
                        </a:rPr>
                        <a:t>Power supply (VDD) range</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0.95</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1.1</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1.25</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Volts</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extLst>
                  <a:ext uri="{0D108BD9-81ED-4DB2-BD59-A6C34878D82A}">
                    <a16:rowId xmlns:a16="http://schemas.microsoft.com/office/drawing/2014/main" val="1936508937"/>
                  </a:ext>
                </a:extLst>
              </a:tr>
              <a:tr h="494243">
                <a:tc>
                  <a:txBody>
                    <a:bodyPr/>
                    <a:lstStyle/>
                    <a:p>
                      <a:r>
                        <a:rPr lang="en-US">
                          <a:effectLst/>
                        </a:rPr>
                        <a:t>Operating Temperature</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r>
                        <a:rPr lang="en-US">
                          <a:effectLst/>
                        </a:rPr>
                        <a:t>0</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r>
                        <a:rPr lang="en-US">
                          <a:effectLst/>
                        </a:rPr>
                        <a:t>25</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r>
                        <a:rPr lang="en-US">
                          <a:effectLst/>
                        </a:rPr>
                        <a:t>125</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r>
                        <a:rPr lang="en-US">
                          <a:effectLst/>
                        </a:rPr>
                        <a:t>Celsius</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737755773"/>
                  </a:ext>
                </a:extLst>
              </a:tr>
              <a:tr h="494243">
                <a:tc>
                  <a:txBody>
                    <a:bodyPr/>
                    <a:lstStyle/>
                    <a:p>
                      <a:r>
                        <a:rPr lang="en-US">
                          <a:effectLst/>
                        </a:rPr>
                        <a:t>Operating Frequency (F)</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endParaRPr lang="en-US">
                        <a:effectLst/>
                      </a:endParaRP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endParaRPr lang="en-US">
                        <a:effectLst/>
                      </a:endParaRP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646</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MHz</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extLst>
                  <a:ext uri="{0D108BD9-81ED-4DB2-BD59-A6C34878D82A}">
                    <a16:rowId xmlns:a16="http://schemas.microsoft.com/office/drawing/2014/main" val="4242089254"/>
                  </a:ext>
                </a:extLst>
              </a:tr>
            </a:tbl>
          </a:graphicData>
        </a:graphic>
      </p:graphicFrame>
      <p:graphicFrame>
        <p:nvGraphicFramePr>
          <p:cNvPr id="9" name="Table 8">
            <a:extLst>
              <a:ext uri="{FF2B5EF4-FFF2-40B4-BE49-F238E27FC236}">
                <a16:creationId xmlns:a16="http://schemas.microsoft.com/office/drawing/2014/main" id="{CF0F4AAA-3600-90C7-7110-C3557A31490A}"/>
              </a:ext>
            </a:extLst>
          </p:cNvPr>
          <p:cNvGraphicFramePr>
            <a:graphicFrameLocks noGrp="1"/>
          </p:cNvGraphicFramePr>
          <p:nvPr>
            <p:extLst>
              <p:ext uri="{D42A27DB-BD31-4B8C-83A1-F6EECF244321}">
                <p14:modId xmlns:p14="http://schemas.microsoft.com/office/powerpoint/2010/main" val="1071419450"/>
              </p:ext>
            </p:extLst>
          </p:nvPr>
        </p:nvGraphicFramePr>
        <p:xfrm>
          <a:off x="4576762" y="4810645"/>
          <a:ext cx="7073612" cy="1531620"/>
        </p:xfrm>
        <a:graphic>
          <a:graphicData uri="http://schemas.openxmlformats.org/drawingml/2006/table">
            <a:tbl>
              <a:tblPr bandRow="1">
                <a:tableStyleId>{5C22544A-7EE6-4342-B048-85BDC9FD1C3A}</a:tableStyleId>
              </a:tblPr>
              <a:tblGrid>
                <a:gridCol w="1768403">
                  <a:extLst>
                    <a:ext uri="{9D8B030D-6E8A-4147-A177-3AD203B41FA5}">
                      <a16:colId xmlns:a16="http://schemas.microsoft.com/office/drawing/2014/main" val="3213128241"/>
                    </a:ext>
                  </a:extLst>
                </a:gridCol>
                <a:gridCol w="1768403">
                  <a:extLst>
                    <a:ext uri="{9D8B030D-6E8A-4147-A177-3AD203B41FA5}">
                      <a16:colId xmlns:a16="http://schemas.microsoft.com/office/drawing/2014/main" val="3380275932"/>
                    </a:ext>
                  </a:extLst>
                </a:gridCol>
                <a:gridCol w="1768403">
                  <a:extLst>
                    <a:ext uri="{9D8B030D-6E8A-4147-A177-3AD203B41FA5}">
                      <a16:colId xmlns:a16="http://schemas.microsoft.com/office/drawing/2014/main" val="701923536"/>
                    </a:ext>
                  </a:extLst>
                </a:gridCol>
                <a:gridCol w="1768403">
                  <a:extLst>
                    <a:ext uri="{9D8B030D-6E8A-4147-A177-3AD203B41FA5}">
                      <a16:colId xmlns:a16="http://schemas.microsoft.com/office/drawing/2014/main" val="1865406539"/>
                    </a:ext>
                  </a:extLst>
                </a:gridCol>
              </a:tblGrid>
              <a:tr h="457690">
                <a:tc>
                  <a:txBody>
                    <a:bodyPr/>
                    <a:lstStyle/>
                    <a:p>
                      <a:pPr algn="l"/>
                      <a:r>
                        <a:rPr lang="en-US">
                          <a:solidFill>
                            <a:srgbClr val="FDC700"/>
                          </a:solidFill>
                          <a:effectLst/>
                        </a:rPr>
                        <a:t>Pins</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Mode</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Power</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tc>
                  <a:txBody>
                    <a:bodyPr/>
                    <a:lstStyle/>
                    <a:p>
                      <a:pPr algn="l"/>
                      <a:r>
                        <a:rPr lang="en-US">
                          <a:solidFill>
                            <a:srgbClr val="FDC700"/>
                          </a:solidFill>
                          <a:effectLst/>
                        </a:rPr>
                        <a:t>Units</a:t>
                      </a:r>
                    </a:p>
                  </a:txBody>
                  <a:tcPr marL="66675" marR="66675" marT="104775" marB="1047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3C6C"/>
                    </a:solidFill>
                  </a:tcPr>
                </a:tc>
                <a:extLst>
                  <a:ext uri="{0D108BD9-81ED-4DB2-BD59-A6C34878D82A}">
                    <a16:rowId xmlns:a16="http://schemas.microsoft.com/office/drawing/2014/main" val="3466423857"/>
                  </a:ext>
                </a:extLst>
              </a:tr>
              <a:tr h="343267">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endParaRPr lang="en-US"/>
                    </a:p>
                  </a:txBody>
                  <a:tcP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31828098"/>
                  </a:ext>
                </a:extLst>
              </a:tr>
              <a:tr h="653842">
                <a:tc>
                  <a:txBody>
                    <a:bodyPr/>
                    <a:lstStyle/>
                    <a:p>
                      <a:r>
                        <a:rPr lang="en-US">
                          <a:effectLst/>
                        </a:rPr>
                        <a:t>!csb0 &amp; clk0 &amp; !web0</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Read Rising</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6.5904</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tc>
                  <a:txBody>
                    <a:bodyPr/>
                    <a:lstStyle/>
                    <a:p>
                      <a:r>
                        <a:rPr lang="en-US">
                          <a:effectLst/>
                        </a:rPr>
                        <a:t>mW</a:t>
                      </a:r>
                    </a:p>
                  </a:txBody>
                  <a:tcPr marL="66675" marR="66675" marT="66675" marB="66675"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1F2F2"/>
                    </a:solidFill>
                  </a:tcPr>
                </a:tc>
                <a:extLst>
                  <a:ext uri="{0D108BD9-81ED-4DB2-BD59-A6C34878D82A}">
                    <a16:rowId xmlns:a16="http://schemas.microsoft.com/office/drawing/2014/main" val="548112494"/>
                  </a:ext>
                </a:extLst>
              </a:tr>
            </a:tbl>
          </a:graphicData>
        </a:graphic>
      </p:graphicFrame>
    </p:spTree>
    <p:extLst>
      <p:ext uri="{BB962C8B-B14F-4D97-AF65-F5344CB8AC3E}">
        <p14:creationId xmlns:p14="http://schemas.microsoft.com/office/powerpoint/2010/main" val="1006281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B87AE-2ECC-C1DE-7019-1A3CEC4BB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9D43FB-2AA2-D422-7490-1D44ED4F4F2B}"/>
              </a:ext>
            </a:extLst>
          </p:cNvPr>
          <p:cNvSpPr>
            <a:spLocks noGrp="1"/>
          </p:cNvSpPr>
          <p:nvPr>
            <p:ph type="title"/>
          </p:nvPr>
        </p:nvSpPr>
        <p:spPr>
          <a:xfrm>
            <a:off x="1104900" y="1110050"/>
            <a:ext cx="9982201" cy="718150"/>
          </a:xfrm>
        </p:spPr>
        <p:txBody>
          <a:bodyPr anchor="ctr">
            <a:normAutofit/>
          </a:bodyPr>
          <a:lstStyle/>
          <a:p>
            <a:r>
              <a:rPr lang="en-US">
                <a:latin typeface="Arial Black"/>
              </a:rPr>
              <a:t>Total Power</a:t>
            </a:r>
            <a:endParaRPr lang="en-US"/>
          </a:p>
        </p:txBody>
      </p:sp>
      <p:pic>
        <p:nvPicPr>
          <p:cNvPr id="8" name="Picture 7" descr="A person smiling for a selfie&#10;&#10;AI-generated content may be incorrect.">
            <a:extLst>
              <a:ext uri="{FF2B5EF4-FFF2-40B4-BE49-F238E27FC236}">
                <a16:creationId xmlns:a16="http://schemas.microsoft.com/office/drawing/2014/main" id="{B185882D-6806-1B43-C248-9C0A8833A782}"/>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CADAB628-44E7-055C-3758-3B81B6BB544D}"/>
              </a:ext>
            </a:extLst>
          </p:cNvPr>
          <p:cNvSpPr txBox="1"/>
          <p:nvPr/>
        </p:nvSpPr>
        <p:spPr>
          <a:xfrm>
            <a:off x="762000" y="2216726"/>
            <a:ext cx="3498272"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Considering that both our cache are identical, and that the </a:t>
            </a:r>
            <a:r>
              <a:rPr lang="en-US" err="1">
                <a:ea typeface="Calibri"/>
                <a:cs typeface="Calibri"/>
              </a:rPr>
              <a:t>OpenRAM</a:t>
            </a:r>
            <a:r>
              <a:rPr lang="en-US">
                <a:ea typeface="Calibri"/>
                <a:cs typeface="Calibri"/>
              </a:rPr>
              <a:t> cache uses about 7mW of power each and the core uses 3.35mW, the chip in total uses under 20mW of power. This is certainly well within the specification of 1 W.</a:t>
            </a:r>
            <a:endParaRPr lang="en-US"/>
          </a:p>
        </p:txBody>
      </p:sp>
      <p:pic>
        <p:nvPicPr>
          <p:cNvPr id="3" name="Picture 2" descr="A close-up of a coupon&#10;&#10;AI-generated content may be incorrect.">
            <a:extLst>
              <a:ext uri="{FF2B5EF4-FFF2-40B4-BE49-F238E27FC236}">
                <a16:creationId xmlns:a16="http://schemas.microsoft.com/office/drawing/2014/main" id="{9DEA3F25-9C9D-E17E-B0D7-767073C435BB}"/>
              </a:ext>
            </a:extLst>
          </p:cNvPr>
          <p:cNvPicPr>
            <a:picLocks noChangeAspect="1"/>
          </p:cNvPicPr>
          <p:nvPr/>
        </p:nvPicPr>
        <p:blipFill>
          <a:blip r:embed="rId3"/>
          <a:stretch>
            <a:fillRect/>
          </a:stretch>
        </p:blipFill>
        <p:spPr>
          <a:xfrm>
            <a:off x="5546148" y="2530620"/>
            <a:ext cx="6115050" cy="1381125"/>
          </a:xfrm>
          <a:prstGeom prst="rect">
            <a:avLst/>
          </a:prstGeom>
        </p:spPr>
      </p:pic>
    </p:spTree>
    <p:extLst>
      <p:ext uri="{BB962C8B-B14F-4D97-AF65-F5344CB8AC3E}">
        <p14:creationId xmlns:p14="http://schemas.microsoft.com/office/powerpoint/2010/main" val="33473030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FC01-777E-3D2F-2190-6A5A9AC0B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FA6BB-5367-220D-1F25-FE04B9FEF4B5}"/>
              </a:ext>
            </a:extLst>
          </p:cNvPr>
          <p:cNvSpPr>
            <a:spLocks noGrp="1"/>
          </p:cNvSpPr>
          <p:nvPr>
            <p:ph type="title"/>
          </p:nvPr>
        </p:nvSpPr>
        <p:spPr>
          <a:xfrm>
            <a:off x="1104900" y="1110050"/>
            <a:ext cx="9982201" cy="718150"/>
          </a:xfrm>
        </p:spPr>
        <p:txBody>
          <a:bodyPr anchor="ctr">
            <a:normAutofit/>
          </a:bodyPr>
          <a:lstStyle/>
          <a:p>
            <a:r>
              <a:rPr lang="en-US">
                <a:latin typeface="Arial Black"/>
              </a:rPr>
              <a:t>Rail Analysis</a:t>
            </a:r>
            <a:endParaRPr lang="en-US"/>
          </a:p>
        </p:txBody>
      </p:sp>
      <p:pic>
        <p:nvPicPr>
          <p:cNvPr id="8" name="Picture 7" descr="A person smiling for a selfie&#10;&#10;AI-generated content may be incorrect.">
            <a:extLst>
              <a:ext uri="{FF2B5EF4-FFF2-40B4-BE49-F238E27FC236}">
                <a16:creationId xmlns:a16="http://schemas.microsoft.com/office/drawing/2014/main" id="{54FBCC97-57F0-C494-77F4-7E597AB10233}"/>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12853CA1-EAB7-F079-D07E-EAA3C9DE4EA4}"/>
              </a:ext>
            </a:extLst>
          </p:cNvPr>
          <p:cNvSpPr txBox="1"/>
          <p:nvPr/>
        </p:nvSpPr>
        <p:spPr>
          <a:xfrm>
            <a:off x="762000" y="2216726"/>
            <a:ext cx="2118046"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For our rail analysis we can see that we have less than 40mV of IR drop, which is less than 5% of 1.1V and meets specification.</a:t>
            </a:r>
          </a:p>
        </p:txBody>
      </p:sp>
      <p:pic>
        <p:nvPicPr>
          <p:cNvPr id="3" name="Picture 2" descr="A screen shot of a computer screen&#10;&#10;AI-generated content may be incorrect.">
            <a:extLst>
              <a:ext uri="{FF2B5EF4-FFF2-40B4-BE49-F238E27FC236}">
                <a16:creationId xmlns:a16="http://schemas.microsoft.com/office/drawing/2014/main" id="{8CE96D62-019F-0EE6-D835-B13595A9FBC2}"/>
              </a:ext>
            </a:extLst>
          </p:cNvPr>
          <p:cNvPicPr>
            <a:picLocks noChangeAspect="1"/>
          </p:cNvPicPr>
          <p:nvPr/>
        </p:nvPicPr>
        <p:blipFill>
          <a:blip r:embed="rId3"/>
          <a:srcRect t="-2314" r="12270" b="360"/>
          <a:stretch/>
        </p:blipFill>
        <p:spPr>
          <a:xfrm>
            <a:off x="3420020" y="1733421"/>
            <a:ext cx="6158419" cy="4060375"/>
          </a:xfrm>
          <a:prstGeom prst="rect">
            <a:avLst/>
          </a:prstGeom>
        </p:spPr>
      </p:pic>
      <p:pic>
        <p:nvPicPr>
          <p:cNvPr id="4" name="Picture 3" descr="A screen shot of a graph&#10;&#10;AI-generated content may be incorrect.">
            <a:extLst>
              <a:ext uri="{FF2B5EF4-FFF2-40B4-BE49-F238E27FC236}">
                <a16:creationId xmlns:a16="http://schemas.microsoft.com/office/drawing/2014/main" id="{36B76EF6-C45E-E31C-21AF-FABC3F741014}"/>
              </a:ext>
            </a:extLst>
          </p:cNvPr>
          <p:cNvPicPr>
            <a:picLocks noChangeAspect="1"/>
          </p:cNvPicPr>
          <p:nvPr/>
        </p:nvPicPr>
        <p:blipFill>
          <a:blip r:embed="rId4"/>
          <a:stretch>
            <a:fillRect/>
          </a:stretch>
        </p:blipFill>
        <p:spPr>
          <a:xfrm>
            <a:off x="9575051" y="1828262"/>
            <a:ext cx="1869595" cy="3992232"/>
          </a:xfrm>
          <a:prstGeom prst="rect">
            <a:avLst/>
          </a:prstGeom>
        </p:spPr>
      </p:pic>
    </p:spTree>
    <p:extLst>
      <p:ext uri="{BB962C8B-B14F-4D97-AF65-F5344CB8AC3E}">
        <p14:creationId xmlns:p14="http://schemas.microsoft.com/office/powerpoint/2010/main" val="3731980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26D2A-B02E-0E6F-B1C3-65C4D8EA2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3894B-BF89-12EE-8ACA-9A960970017B}"/>
              </a:ext>
            </a:extLst>
          </p:cNvPr>
          <p:cNvSpPr>
            <a:spLocks noGrp="1"/>
          </p:cNvSpPr>
          <p:nvPr>
            <p:ph type="title"/>
          </p:nvPr>
        </p:nvSpPr>
        <p:spPr>
          <a:xfrm>
            <a:off x="1104900" y="1110050"/>
            <a:ext cx="9982201" cy="718150"/>
          </a:xfrm>
        </p:spPr>
        <p:txBody>
          <a:bodyPr anchor="ctr">
            <a:normAutofit/>
          </a:bodyPr>
          <a:lstStyle/>
          <a:p>
            <a:r>
              <a:rPr lang="en-US">
                <a:latin typeface="Arial Black"/>
              </a:rPr>
              <a:t>Clock Tree Synthesis</a:t>
            </a:r>
            <a:endParaRPr lang="en-US"/>
          </a:p>
        </p:txBody>
      </p:sp>
      <p:pic>
        <p:nvPicPr>
          <p:cNvPr id="12" name="Picture 11" descr="A person smiling for a selfie&#10;&#10;AI-generated content may be incorrect.">
            <a:extLst>
              <a:ext uri="{FF2B5EF4-FFF2-40B4-BE49-F238E27FC236}">
                <a16:creationId xmlns:a16="http://schemas.microsoft.com/office/drawing/2014/main" id="{F2ED3620-EACE-530F-0DB9-366ACB866EAD}"/>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711CF87B-8D04-251B-234A-3A17193323D7}"/>
              </a:ext>
            </a:extLst>
          </p:cNvPr>
          <p:cNvSpPr txBox="1"/>
          <p:nvPr/>
        </p:nvSpPr>
        <p:spPr>
          <a:xfrm>
            <a:off x="721092" y="2126296"/>
            <a:ext cx="3885956"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Clock tree synthesis aims to minimize the clock skew across our chip. The network for our core is relatively simple, but in larger designs this stage is crucial.</a:t>
            </a:r>
          </a:p>
        </p:txBody>
      </p:sp>
      <p:pic>
        <p:nvPicPr>
          <p:cNvPr id="3" name="Picture 2" descr="A screenshot of a computer&#10;&#10;AI-generated content may be incorrect.">
            <a:extLst>
              <a:ext uri="{FF2B5EF4-FFF2-40B4-BE49-F238E27FC236}">
                <a16:creationId xmlns:a16="http://schemas.microsoft.com/office/drawing/2014/main" id="{5C3ECF2B-2A32-19BE-0FC0-8104FD75029A}"/>
              </a:ext>
            </a:extLst>
          </p:cNvPr>
          <p:cNvPicPr>
            <a:picLocks noChangeAspect="1"/>
          </p:cNvPicPr>
          <p:nvPr/>
        </p:nvPicPr>
        <p:blipFill>
          <a:blip r:embed="rId3"/>
          <a:stretch>
            <a:fillRect/>
          </a:stretch>
        </p:blipFill>
        <p:spPr>
          <a:xfrm>
            <a:off x="5101701" y="1902210"/>
            <a:ext cx="6575394" cy="3882161"/>
          </a:xfrm>
          <a:prstGeom prst="rect">
            <a:avLst/>
          </a:prstGeom>
        </p:spPr>
      </p:pic>
    </p:spTree>
    <p:extLst>
      <p:ext uri="{BB962C8B-B14F-4D97-AF65-F5344CB8AC3E}">
        <p14:creationId xmlns:p14="http://schemas.microsoft.com/office/powerpoint/2010/main" val="27566412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75A8B-8E40-3F7C-4616-DB2A08A28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91983-7161-1732-EEFC-BA05CE9E5B68}"/>
              </a:ext>
            </a:extLst>
          </p:cNvPr>
          <p:cNvSpPr>
            <a:spLocks noGrp="1"/>
          </p:cNvSpPr>
          <p:nvPr>
            <p:ph type="title"/>
          </p:nvPr>
        </p:nvSpPr>
        <p:spPr>
          <a:xfrm>
            <a:off x="1104900" y="1110050"/>
            <a:ext cx="9982201" cy="718150"/>
          </a:xfrm>
        </p:spPr>
        <p:txBody>
          <a:bodyPr anchor="ctr">
            <a:normAutofit/>
          </a:bodyPr>
          <a:lstStyle/>
          <a:p>
            <a:r>
              <a:rPr lang="en-US">
                <a:latin typeface="Arial Black"/>
              </a:rPr>
              <a:t>Timing Report </a:t>
            </a:r>
            <a:endParaRPr lang="en-US"/>
          </a:p>
        </p:txBody>
      </p:sp>
      <p:pic>
        <p:nvPicPr>
          <p:cNvPr id="12" name="Picture 11" descr="A person smiling for a selfie&#10;&#10;AI-generated content may be incorrect.">
            <a:extLst>
              <a:ext uri="{FF2B5EF4-FFF2-40B4-BE49-F238E27FC236}">
                <a16:creationId xmlns:a16="http://schemas.microsoft.com/office/drawing/2014/main" id="{2C667CF4-8891-2BF2-6B6D-C0FE5AF721A6}"/>
              </a:ext>
            </a:extLst>
          </p:cNvPr>
          <p:cNvPicPr>
            <a:picLocks noChangeAspect="1"/>
          </p:cNvPicPr>
          <p:nvPr/>
        </p:nvPicPr>
        <p:blipFill>
          <a:blip r:embed="rId2"/>
          <a:stretch>
            <a:fillRect/>
          </a:stretch>
        </p:blipFill>
        <p:spPr>
          <a:xfrm>
            <a:off x="11160709" y="-881"/>
            <a:ext cx="1034251" cy="1015297"/>
          </a:xfrm>
          <a:prstGeom prst="rect">
            <a:avLst/>
          </a:prstGeom>
        </p:spPr>
      </p:pic>
      <p:sp>
        <p:nvSpPr>
          <p:cNvPr id="5" name="TextBox 4">
            <a:extLst>
              <a:ext uri="{FF2B5EF4-FFF2-40B4-BE49-F238E27FC236}">
                <a16:creationId xmlns:a16="http://schemas.microsoft.com/office/drawing/2014/main" id="{0FEBF92B-DA97-7802-9F81-20D57FEBF6EA}"/>
              </a:ext>
            </a:extLst>
          </p:cNvPr>
          <p:cNvSpPr txBox="1"/>
          <p:nvPr/>
        </p:nvSpPr>
        <p:spPr>
          <a:xfrm>
            <a:off x="721092" y="2126296"/>
            <a:ext cx="5676286"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Calibri"/>
                <a:cs typeface="Calibri"/>
              </a:rPr>
              <a:t>Here we can see that our post signoff report shows that our setup and hold slack is positive. Signoff simulations are the most accurate representation of how the processor will perform in the real world.</a:t>
            </a:r>
          </a:p>
          <a:p>
            <a:endParaRPr lang="en-US">
              <a:ea typeface="Calibri"/>
              <a:cs typeface="Calibri"/>
            </a:endParaRPr>
          </a:p>
          <a:p>
            <a:r>
              <a:rPr lang="en-US">
                <a:ea typeface="Calibri"/>
                <a:cs typeface="Calibri"/>
              </a:rPr>
              <a:t>As long as we have setup slack, we can always increase our hold slack, so the fact that the hold mode is only optimized to 0 slack is normal.</a:t>
            </a:r>
          </a:p>
          <a:p>
            <a:endParaRPr lang="en-US">
              <a:ea typeface="Calibri"/>
              <a:cs typeface="Calibri"/>
            </a:endParaRPr>
          </a:p>
          <a:p>
            <a:r>
              <a:rPr lang="en-US">
                <a:ea typeface="Calibri"/>
                <a:cs typeface="Calibri"/>
              </a:rPr>
              <a:t>The </a:t>
            </a:r>
            <a:r>
              <a:rPr lang="en-US" err="1">
                <a:ea typeface="Calibri"/>
                <a:cs typeface="Calibri"/>
              </a:rPr>
              <a:t>max_cap</a:t>
            </a:r>
            <a:r>
              <a:rPr lang="en-US">
                <a:ea typeface="Calibri"/>
                <a:cs typeface="Calibri"/>
              </a:rPr>
              <a:t> DRV can be ignored due to the violation being so small. All this design rule violation means is that there is a capacitance on a net outside the range defined in the .lib file, but due to this violation being so low we can ignore it. There were significant </a:t>
            </a:r>
            <a:r>
              <a:rPr lang="en-US" err="1">
                <a:ea typeface="Calibri"/>
                <a:cs typeface="Calibri"/>
              </a:rPr>
              <a:t>max_cap</a:t>
            </a:r>
            <a:r>
              <a:rPr lang="en-US">
                <a:ea typeface="Calibri"/>
                <a:cs typeface="Calibri"/>
              </a:rPr>
              <a:t> violations earlier in the design which were fixed with stronger buffer cells.</a:t>
            </a:r>
          </a:p>
        </p:txBody>
      </p:sp>
      <p:pic>
        <p:nvPicPr>
          <p:cNvPr id="6" name="Picture 5" descr="A screenshot of a computer program&#10;&#10;AI-generated content may be incorrect.">
            <a:extLst>
              <a:ext uri="{FF2B5EF4-FFF2-40B4-BE49-F238E27FC236}">
                <a16:creationId xmlns:a16="http://schemas.microsoft.com/office/drawing/2014/main" id="{3C0FC4CB-E232-3E25-142E-782AF770AEEE}"/>
              </a:ext>
            </a:extLst>
          </p:cNvPr>
          <p:cNvPicPr>
            <a:picLocks noChangeAspect="1"/>
          </p:cNvPicPr>
          <p:nvPr/>
        </p:nvPicPr>
        <p:blipFill>
          <a:blip r:embed="rId3"/>
          <a:stretch>
            <a:fillRect/>
          </a:stretch>
        </p:blipFill>
        <p:spPr>
          <a:xfrm>
            <a:off x="6884633" y="1942942"/>
            <a:ext cx="4585316" cy="4348154"/>
          </a:xfrm>
          <a:prstGeom prst="rect">
            <a:avLst/>
          </a:prstGeom>
        </p:spPr>
      </p:pic>
    </p:spTree>
    <p:extLst>
      <p:ext uri="{BB962C8B-B14F-4D97-AF65-F5344CB8AC3E}">
        <p14:creationId xmlns:p14="http://schemas.microsoft.com/office/powerpoint/2010/main" val="3053707009"/>
      </p:ext>
    </p:extLst>
  </p:cSld>
  <p:clrMapOvr>
    <a:masterClrMapping/>
  </p:clrMapOvr>
</p:sld>
</file>

<file path=ppt/theme/theme1.xml><?xml version="1.0" encoding="utf-8"?>
<a:theme xmlns:a="http://schemas.openxmlformats.org/drawingml/2006/main" name="UCF - Title, Divider, Mission Statement and Quotation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8370F7C-EE5B-DB44-A276-513E5974636B}"/>
    </a:ext>
  </a:extLst>
</a:theme>
</file>

<file path=ppt/theme/theme2.xml><?xml version="1.0" encoding="utf-8"?>
<a:theme xmlns:a="http://schemas.openxmlformats.org/drawingml/2006/main" name="UCF - Single Column Content Slides">
  <a:themeElements>
    <a:clrScheme name="UCF Brand PPT - Sept 2022">
      <a:dk1>
        <a:srgbClr val="000000"/>
      </a:dk1>
      <a:lt1>
        <a:srgbClr val="FFFFFF"/>
      </a:lt1>
      <a:dk2>
        <a:srgbClr val="505050"/>
      </a:dk2>
      <a:lt2>
        <a:srgbClr val="F0F0F0"/>
      </a:lt2>
      <a:accent1>
        <a:srgbClr val="F8C323"/>
      </a:accent1>
      <a:accent2>
        <a:srgbClr val="FFF1B7"/>
      </a:accent2>
      <a:accent3>
        <a:srgbClr val="8D949B"/>
      </a:accent3>
      <a:accent4>
        <a:srgbClr val="D6D6D6"/>
      </a:accent4>
      <a:accent5>
        <a:srgbClr val="1A1918"/>
      </a:accent5>
      <a:accent6>
        <a:srgbClr val="C5BBA4"/>
      </a:accent6>
      <a:hlink>
        <a:srgbClr val="00ABF0"/>
      </a:hlink>
      <a:folHlink>
        <a:srgbClr val="747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lgn="l">
          <a:defRPr smtClean="0"/>
        </a:defPPr>
      </a:lstStyle>
    </a:txDef>
  </a:objectDefaults>
  <a:extraClrSchemeLst/>
  <a:extLst>
    <a:ext uri="{05A4C25C-085E-4340-85A3-A5531E510DB2}">
      <thm15:themeFamily xmlns:thm15="http://schemas.microsoft.com/office/thememl/2012/main" name="UCF PowerPoint Template - Brand2022-Arial - 9-22-22 - FinalV2" id="{9F101200-6436-DC49-954E-11DB8B12F6AC}" vid="{AFC34F3D-DE4D-CA4C-9159-70E2B1979B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UCF-PowerPoint-Template-Brand2022-Arial-9-22-22-FinalV2</Template>
  <Application>Microsoft Office PowerPoint</Application>
  <PresentationFormat>Widescreen</PresentationFormat>
  <Slides>116</Slides>
  <Notes>37</Notes>
  <HiddenSlides>0</HiddenSlides>
  <ScaleCrop>false</ScaleCrop>
  <HeadingPairs>
    <vt:vector size="4" baseType="variant">
      <vt:variant>
        <vt:lpstr>Theme</vt:lpstr>
      </vt:variant>
      <vt:variant>
        <vt:i4>2</vt:i4>
      </vt:variant>
      <vt:variant>
        <vt:lpstr>Slide Titles</vt:lpstr>
      </vt:variant>
      <vt:variant>
        <vt:i4>116</vt:i4>
      </vt:variant>
    </vt:vector>
  </HeadingPairs>
  <TitlesOfParts>
    <vt:vector size="118" baseType="lpstr">
      <vt:lpstr>UCF - Title, Divider, Mission Statement and Quotation Slides</vt:lpstr>
      <vt:lpstr>UCF - Single Column Content Slides</vt:lpstr>
      <vt:lpstr>Critical Design Review NG iDesign G0D  RAPID-X</vt:lpstr>
      <vt:lpstr>PowerPoint Presentation</vt:lpstr>
      <vt:lpstr>Motivation and Background</vt:lpstr>
      <vt:lpstr>Goals</vt:lpstr>
      <vt:lpstr>Objectives</vt:lpstr>
      <vt:lpstr>Stretch Goals </vt:lpstr>
      <vt:lpstr>Engineering Requirements </vt:lpstr>
      <vt:lpstr>IC Design Flow and Tool Selection </vt:lpstr>
      <vt:lpstr>Toolchain Comparison</vt:lpstr>
      <vt:lpstr>Hardware Comparison Architecture Overview </vt:lpstr>
      <vt:lpstr>Hardware Comparison Team Implementation</vt:lpstr>
      <vt:lpstr>Hardware Comparison Memory Implementation </vt:lpstr>
      <vt:lpstr>Summary of Design Requirements</vt:lpstr>
      <vt:lpstr>RAPID Core </vt:lpstr>
      <vt:lpstr>RAPID Core – Instruction Fetch &amp; Decoder </vt:lpstr>
      <vt:lpstr>RAPID Core – Instruction Fetch &amp; Decoder Cont. </vt:lpstr>
      <vt:lpstr>RAPID Core – Memory Stage Finite State Machine (FSM) </vt:lpstr>
      <vt:lpstr>Motivation for RAPID-X</vt:lpstr>
      <vt:lpstr>RAPID-X Core </vt:lpstr>
      <vt:lpstr>Quick Summary of Improvements</vt:lpstr>
      <vt:lpstr>Memory Architecture and Design</vt:lpstr>
      <vt:lpstr>Cache Subsystem</vt:lpstr>
      <vt:lpstr>Cache Subsystem Protocol</vt:lpstr>
      <vt:lpstr>Instruction Fetch and Optimizing the Pipeline</vt:lpstr>
      <vt:lpstr>New Instruction Fetch</vt:lpstr>
      <vt:lpstr>Old v. New IF - Comparison</vt:lpstr>
      <vt:lpstr>Cache signals in waveform viewer</vt:lpstr>
      <vt:lpstr>Cache and fake memory simulation log</vt:lpstr>
      <vt:lpstr>Instruction Fetch and Optimizing the Pipeline</vt:lpstr>
      <vt:lpstr>New Instruction Fetch</vt:lpstr>
      <vt:lpstr>Instruction Fetch Testing</vt:lpstr>
      <vt:lpstr>Testing Waveforms and logs </vt:lpstr>
      <vt:lpstr>Testing Waveforms and logs </vt:lpstr>
      <vt:lpstr>UVM Report of IFetch Testing</vt:lpstr>
      <vt:lpstr>Additional Testing </vt:lpstr>
      <vt:lpstr>Additional Testing - UVM logs</vt:lpstr>
      <vt:lpstr>Code Coverage</vt:lpstr>
      <vt:lpstr>Static RAM Implementation Options</vt:lpstr>
      <vt:lpstr>SRAM Options</vt:lpstr>
      <vt:lpstr>OpenRAM</vt:lpstr>
      <vt:lpstr>OpenRAM Output</vt:lpstr>
      <vt:lpstr>OpenRAM Issues</vt:lpstr>
      <vt:lpstr>What are the different verification methods?</vt:lpstr>
      <vt:lpstr>UVM DIAGRAM</vt:lpstr>
      <vt:lpstr>Formal Verification</vt:lpstr>
      <vt:lpstr>Software Used for Verification</vt:lpstr>
      <vt:lpstr>Verification Testing</vt:lpstr>
      <vt:lpstr>Xcelium Example</vt:lpstr>
      <vt:lpstr>Decoder Logic</vt:lpstr>
      <vt:lpstr>Memory FSM </vt:lpstr>
      <vt:lpstr>Unit Test Verification</vt:lpstr>
      <vt:lpstr>Example: Decoder Logic Module</vt:lpstr>
      <vt:lpstr>Decoder Logic: ADDI x2, x1, 5 </vt:lpstr>
      <vt:lpstr>Example: Forwarding Unit</vt:lpstr>
      <vt:lpstr>Forwarding Unit: rs1 forwarding </vt:lpstr>
      <vt:lpstr>Performance Measurement Methodology</vt:lpstr>
      <vt:lpstr>Performance Measurement Methodology</vt:lpstr>
      <vt:lpstr>Performance Measurement Methodology</vt:lpstr>
      <vt:lpstr>Running Programs on the CPU</vt:lpstr>
      <vt:lpstr>Fibonacci </vt:lpstr>
      <vt:lpstr>Factorial </vt:lpstr>
      <vt:lpstr>Matrix Multiplication </vt:lpstr>
      <vt:lpstr>Sum of Natural Numbers </vt:lpstr>
      <vt:lpstr>Greatest Common Denominator </vt:lpstr>
      <vt:lpstr>Sum of an Array </vt:lpstr>
      <vt:lpstr>Reverse Array </vt:lpstr>
      <vt:lpstr>Bubble Sort </vt:lpstr>
      <vt:lpstr>Selection Sort </vt:lpstr>
      <vt:lpstr>Simple Stack </vt:lpstr>
      <vt:lpstr>IPC Evaluation</vt:lpstr>
      <vt:lpstr>MIPS Evaluation</vt:lpstr>
      <vt:lpstr>Clock Frequency and 100 MIPS Target</vt:lpstr>
      <vt:lpstr>Ideal Case: Near-Perfect MIPS with Pure Assembly</vt:lpstr>
      <vt:lpstr>Ideal Case: Fibonacci</vt:lpstr>
      <vt:lpstr>Ideal Fibonacci Results</vt:lpstr>
      <vt:lpstr>Initial Instruction Decoder UVM </vt:lpstr>
      <vt:lpstr>Obstacles</vt:lpstr>
      <vt:lpstr>PowerPoint Presentation</vt:lpstr>
      <vt:lpstr>Custom Instruction Generator </vt:lpstr>
      <vt:lpstr>Full Core Verification</vt:lpstr>
      <vt:lpstr>Full Core Verification</vt:lpstr>
      <vt:lpstr>Full Core Verification</vt:lpstr>
      <vt:lpstr>Logic Equivalency Checking using Conformal LEC</vt:lpstr>
      <vt:lpstr>Logic Equivalency Results </vt:lpstr>
      <vt:lpstr>ASIC Flow</vt:lpstr>
      <vt:lpstr>Metrics</vt:lpstr>
      <vt:lpstr>Process</vt:lpstr>
      <vt:lpstr>Synthesis Toolchain</vt:lpstr>
      <vt:lpstr>Synthesized Netlist</vt:lpstr>
      <vt:lpstr>Synthesis Optimizations</vt:lpstr>
      <vt:lpstr>Floor &amp; Power Planning </vt:lpstr>
      <vt:lpstr>Initial Physical Layout using Innovus – Pre-pins and Cache</vt:lpstr>
      <vt:lpstr>Floor &amp; Power Planning </vt:lpstr>
      <vt:lpstr>Floor &amp; Power Planning </vt:lpstr>
      <vt:lpstr>Cache Review</vt:lpstr>
      <vt:lpstr>Total Power</vt:lpstr>
      <vt:lpstr>Rail Analysis</vt:lpstr>
      <vt:lpstr>Clock Tree Synthesis</vt:lpstr>
      <vt:lpstr>Timing Report </vt:lpstr>
      <vt:lpstr>Typical Timing </vt:lpstr>
      <vt:lpstr>Timing Map &amp; Chart – Show Timing Distribution </vt:lpstr>
      <vt:lpstr>DRC</vt:lpstr>
      <vt:lpstr>GDSII</vt:lpstr>
      <vt:lpstr>Modus &amp; Genus: DFT &amp; ATPG</vt:lpstr>
      <vt:lpstr>Synthesis with Design for Testability (DFT) Insertion </vt:lpstr>
      <vt:lpstr>DFT Insertion Results Using Synopsys32nm</vt:lpstr>
      <vt:lpstr>Testing the core using Automatic Test Pattern Generation using Modus</vt:lpstr>
      <vt:lpstr>ATPG Script Breakdown </vt:lpstr>
      <vt:lpstr>ATPG Report Results using Synopsys32nm </vt:lpstr>
      <vt:lpstr>Modus: DFT &amp; ATPG, Using FREEPDK15</vt:lpstr>
      <vt:lpstr>RAPID-X System on Chip (SoC)</vt:lpstr>
      <vt:lpstr>Gate Level Simulation</vt:lpstr>
      <vt:lpstr>Accomplishments</vt:lpstr>
      <vt:lpstr>Notable Challenges and Solutions </vt:lpstr>
      <vt:lpstr>Team Dynamics </vt:lpstr>
      <vt:lpstr>THANK YOU FOR THE SUPPORT!!!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Evan Kasky</dc:creator>
  <cp:keywords/>
  <dc:description/>
  <cp:revision>5</cp:revision>
  <dcterms:created xsi:type="dcterms:W3CDTF">2024-12-10T17:52:29Z</dcterms:created>
  <dcterms:modified xsi:type="dcterms:W3CDTF">2025-04-19T16:43:00Z</dcterms:modified>
  <cp:category/>
</cp:coreProperties>
</file>